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1"/>
  </p:notesMasterIdLst>
  <p:sldIdLst>
    <p:sldId id="256" r:id="rId2"/>
    <p:sldId id="257" r:id="rId3"/>
    <p:sldId id="259" r:id="rId4"/>
    <p:sldId id="260" r:id="rId5"/>
    <p:sldId id="284" r:id="rId6"/>
    <p:sldId id="258" r:id="rId7"/>
    <p:sldId id="267" r:id="rId8"/>
    <p:sldId id="268" r:id="rId9"/>
    <p:sldId id="269" r:id="rId10"/>
    <p:sldId id="270" r:id="rId11"/>
    <p:sldId id="271" r:id="rId12"/>
    <p:sldId id="272" r:id="rId13"/>
    <p:sldId id="273" r:id="rId14"/>
    <p:sldId id="275" r:id="rId15"/>
    <p:sldId id="261" r:id="rId16"/>
    <p:sldId id="262" r:id="rId17"/>
    <p:sldId id="280" r:id="rId18"/>
    <p:sldId id="283" r:id="rId19"/>
    <p:sldId id="263" r:id="rId20"/>
    <p:sldId id="285" r:id="rId21"/>
    <p:sldId id="277" r:id="rId22"/>
    <p:sldId id="278" r:id="rId23"/>
    <p:sldId id="279" r:id="rId24"/>
    <p:sldId id="264" r:id="rId25"/>
    <p:sldId id="265" r:id="rId26"/>
    <p:sldId id="266" r:id="rId27"/>
    <p:sldId id="274" r:id="rId28"/>
    <p:sldId id="276" r:id="rId29"/>
    <p:sldId id="28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grezina@gmail.com" initials="i" lastIdx="12" clrIdx="0">
    <p:extLst>
      <p:ext uri="{19B8F6BF-5375-455C-9EA6-DF929625EA0E}">
        <p15:presenceInfo xmlns:p15="http://schemas.microsoft.com/office/powerpoint/2012/main" userId="3355923c98ca9f8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96"/>
    <p:restoredTop sz="94665"/>
  </p:normalViewPr>
  <p:slideViewPr>
    <p:cSldViewPr snapToGrid="0" snapToObjects="1">
      <p:cViewPr varScale="1">
        <p:scale>
          <a:sx n="112" d="100"/>
          <a:sy n="112" d="100"/>
        </p:scale>
        <p:origin x="46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2-25T13:52:15.345" idx="4">
    <p:pos x="1053" y="2394"/>
    <p:text>Для применения гражданско-правовой ответственности наличие всех этих условий является необходимым, если иное не установлено законом.</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2-25T13:53:44.203" idx="5">
    <p:pos x="5733" y="2286"/>
    <p:text>Убытки в гражданском праве - это не только основная форма ответственности, но и необходимый элемент состава правонарушения, если результатом противоправного поведения стало их причинение потерпевшему. В гражданском праве убытки, как правило, выступают и как объективное условие ответственности, и как мера ответственности, что позволяет обеспечить полное их возмещение и тем самым восстановить имущественное положение потерпевшего в то состояние, в котором оно находилось до правонарушения.
Рассмотрение убытков в таком качестве позволяет избежать преувеличения роли карательной функции гражданско-правовой ответственности. Именно убытки, а не степень вины причинителя определяют размер гражданско-правовой ответственности. Из этого общего правила есть исключения. Так, ответственность солидарных сопричинителей вреда между собой строится в соответствии со степенью виновности. Учитывается степень вины при смешанной ответственности, когда вред возникает вследствие виновного поведения и кредитора, и должника. Вина кредитора соизмеряется с виной должника, и таким образом устанавливается размер убытков, подлежащих возмещению.</p:text>
    <p:extLst>
      <p:ext uri="{C676402C-5697-4E1C-873F-D02D1690AC5C}">
        <p15:threadingInfo xmlns:p15="http://schemas.microsoft.com/office/powerpoint/2012/main" timeZoneBias="-3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2-25T13:57:09.014" idx="6">
    <p:pos x="6048" y="540"/>
    <p:text>Общепризнано, что нарушение субъективного права наступает в результате невыполнения юридической обязанности, поэтому такое поведение противоправно. Неиспользование субъективного права не может рассматриваться противоправным, а поэтому правомерно. Субъективное право, являясь мерой дозволенного поведения управомоченного лица, имеет определенные границы своего осуществления, в пределах которых оно всегда правомерно. Выход за пределы осуществления права означает противоправность деяния. Противоправность выражается в нарушении как общей юридической обязанности не злоупотреблять правом, так и конкретной обязанности, содержащейся в нормах права, регулирующих конкретные отношения, или в договоре.
В обязательствах, возникающих из причинения вреда, любое причинение вреда рассматривается как противоправное, если в соответствии с законом лицо не управомочено на совершение действий, причиняющих вред. Так, правомерным будет считаться причинение вреда в состоянии необходимой обороны, крайней необходимости, реквизии, а также по просьбе или с согласия потерпевшего, при условии что действия причинителя не нарушают нравственных принципов общества, и другие случаи, прямо предусмотренные законом. Законодатель при регулировании таких отношений установил четкие границы, в рамках которых причинение вреда иным лицам признается правомерным. Так, чтобы причинение вреда по просьбе или с согласия потерпевшего было правомерным, Гражданский кодекс устанавливает, что такое причинение вреда не должно нарушать нравственные принципы общества. Конечно, в этом случае действия причинителя вреда не должны противоречить общим началам и смыслу гражданского законодательства. Просьба или согласие на причинение вреда должны быть выражены добровольно и в пределах свободного распоряжения принадлежащими лицу благами. Не считается правомерным действие, совершенное с согласия недееспособного лица, с согласия, данного под влиянием обмана, насилия, угрозы. Повреждение здоровья гражданина, лишение его жизни всегда должны рассматриваться как противоправное поведение.
Противоправное поведение может выражаться в форме как действия, так и бездействия. Действие признается противоправным, если оно запрещено или противоречит закону, иному нормативному акту, сделке, договору. Бездействие будет противоправным лишь в случае, если осуществление соответствующих действий входило в обязанность лица, а кроме того, лицо не только должно было, но и могло совершить эти действия. Если у лица нет возможности совершения таких действий, то его поведение (бездействие) не является противоправным. Неисполнение обязанности и обусловливает противоправность поведения. Обязанность совершать определенные действия может вытекать из закона (нормативного акта) или договора. Например, несоблюдение правил техники безопасности может рассматриваться как противоправное поведение. Бездействие родителей (опекунов), выразившееся в неосуществлении воспитания и (или) в ненадлежащем надзоре за малолетним, будет противоправным и является основанием для возложения на них обязанности по возмещению убытков в случае причинения вреда малолетним.
Причинная связь
Вина
Для применения гражданско-правовой ответственности наличие всех этих условий является необходимым, если иное не установлено законом.
                    0
3.51111111111
Joomla SEF URLs by Artio
НОРМАТИВНЫЕ ПРАВОВЫЕ АКТЫ В РОССИЙСКОЙ ФЕДЕРАЦИИ
Постановление Пленума Верховного Суда Российской Федерации от 25 декабря 2018 года № 50 "О практике рассмотрения судами дел об оспаривании нормативных правовых актов и актов, содержащих разъяснения законодательства и обладающих нормативными свойствами"
Постановление Пленума Верховного Суда Российской Федерации от 25 декабря 2018 года № 49 "О некоторых вопросах применения общих положений Гражданского кодекса Российской Федерации о заключении и толковании договора"
Постановление Пленума Верховного Суда Российской Федерации от 25 декабря 2018 года № 48 "О некоторых вопросах, связанных с особенностями формирования и распределения конкурсной массы в делах о банкротстве граждан"
Постановление Пленума Верховного Суда Российской Федерации от 25 декабря 2018 года № 46 "О некоторых вопросах судебной практики по делам о преступлениях против конституционных прав и свобод человека и гражданина (статьи 137, 138, 138.1, 139, 144.1, 145, 145.1 Уголовного кодекса Российской Федерации)"
Постановление Пленума ВС РФ от 29 ноября 2018 года № 41 "О судебной практике по уголовным делам о нарушениях требований охраны труда, правил безопасности при ведении строительных или иных работ либо требований промышленной безопасности опасных производственных объектов"
Согласно Федеральному закону от 28.11.2018 N 451-ФЗ "О внесении изменений в отдельные законодательные акты Российской Федерации" пересмотрен порядок разрешения гражданских и административных дел в судах (со дня начала деятельности кассационных судов общей юрисдикции и апелляционных судов общей юрисдикции, но не позднее 1 октября 2019 года).
юрком 74
Copyright © 2012-2019 Все права защищены. Полное или частичное использование материалов возможно только с указанием прямой ссылки на сайт.
Политика конфиденциальности
Пользовательское соглашение
 Соглашение об использовании cookie-файлов
Статьи
Следите за новостями в нашей группе
Учеба
Понятия
Общие вопросы
Яндекс.Метрика
</p:text>
    <p:extLst>
      <p:ext uri="{C676402C-5697-4E1C-873F-D02D1690AC5C}">
        <p15:threadingInfo xmlns:p15="http://schemas.microsoft.com/office/powerpoint/2012/main" timeZoneBias="-30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0-02-25T14:00:06.307" idx="7">
    <p:pos x="7011" y="963"/>
    <p:text>Причинная связь в самом упрощенном представлении состоит из двух явлений - причины и следствия, в которых причина всегда предшествует следствию и вызывает его, а следствие всегда является результатом действия причины.
Причинная связь всегда носит конкретный характер и может быть привязана только к определенной жизненной ситуации, поскольку только в ней можно выявить конкретную причину и конкретное следствие, имеющие значение для конкретного дела. Создание абстрактной возможности результата не порождает юридически значимой причинной связи.
Причинная связь как элемент гражданско-правовой ответственности за убытки возможна не только при совершении противоправного действия, но и при неправомерном бездействии, когда убытки у кредитора наступают в результате непредотвращения вредоносных явлений обязательными, должными действиями должника.
</p:text>
    <p:extLst>
      <p:ext uri="{C676402C-5697-4E1C-873F-D02D1690AC5C}">
        <p15:threadingInfo xmlns:p15="http://schemas.microsoft.com/office/powerpoint/2012/main" timeZoneBias="-30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0-02-25T14:06:33.157" idx="8">
    <p:pos x="1647" y="6453"/>
    <p:text>Вина является субъективным условием юридической ответственности, выражающим отношение правонарушителя к собственному неправомерному поведению и его последствиям. Обычно она рассматривается как субъективное психическое отношение лица к своему противоправному поведению и его последствиям, связанное с предвидением неблагоприятных результатов своего поведения и осознанием возможности их предотвращения.
 С этой точки зрения не могут считаться виновными действия душевнобольного или малолетнего гражданина, которые в большинстве случаев не в состоянии правильно оценивать свое поведение и его последствия.
Такой подход традиционен и вполне обоснован для уголовного права и ряда других правовых отраслей, устанавливающих юридическую ответственность за неправомерное поведение людей. На нем основано выделение различных форм вины, от которых, как правило, зависит и содержание применяемых мер ответственности. Прежде всего, речь идет о различии умысла и неосторожности (ср. п. 1 ст. 401 ГК и ст. ст. 25 и 26 Уголовного кодекса). Правонарушение признается совершенным умышленно, если нарушитель сознавал неправомерность своего поведения, предвидел его неблагоприятные последствия и желал или сознательно допускал их наступление. Правонарушение признается совершенным по неосторожности, если нарушитель хотя и не предвидел, но по обстоятельствам дела мог и должен был предвидеть наступление неблагоприятных последствий своего поведения либо хотя и предвидел их, но легкомысленно рассчитывал на их предотвращение.
Однако в гражданском праве вина как условие ответственности имеет весьма значительную специфику. Она вызвана особенностями регулируемых гражданским правом отношений, в большинстве случаев имеющих товарно-денежный характер, и обусловленным этим главенством компенсаторно-восстановительной функции гражданско-правовой ответственности. Ведь для компенсации убытков, понесенных участниками имущественного оборота, субъективное отношение их причинителя к своему поведению, как правило, не имеет существенного значения. Именно поэтому в гражданском праве различие форм вины редко имеет юридическое значение, ибо для наступления ответственности в подавляющем большинстве случаев достаточно наличия любой формы вины правонарушителя &lt;1&gt;. Более того, по этим же причинам в целом ряде случаев вина вообще не становится необходимым условием имущественной ответственности, которая может применяться и при отсутствии вины участника гражданских правоотношений, в том числе за вину иных (третьих) лиц.</p:text>
    <p:extLst>
      <p:ext uri="{C676402C-5697-4E1C-873F-D02D1690AC5C}">
        <p15:threadingInfo xmlns:p15="http://schemas.microsoft.com/office/powerpoint/2012/main" timeZoneBias="-30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0-02-25T13:41:58.812" idx="1">
    <p:pos x="6930" y="1296"/>
    <p:text/>
    <p:extLst>
      <p:ext uri="{C676402C-5697-4E1C-873F-D02D1690AC5C}">
        <p15:threadingInfo xmlns:p15="http://schemas.microsoft.com/office/powerpoint/2012/main" timeZoneBias="-300"/>
      </p:ext>
    </p:extLst>
  </p:cm>
  <p:cm authorId="1" dt="2020-02-25T13:42:14.378" idx="2">
    <p:pos x="10" y="10"/>
    <p:text>Граждане же становятся деликтоспособными с достижением 14-летнего возраста. Они несут имущественную ответственность по сделкам; на общих основаниях отвечают за причиненный вред (соответственно п. 3 ст. 26 и п. 1 ст. 1074 ГК). Однако в случае, когда у несовершеннолетнего в возрасте от 14 до 18 лет нет имущества, достаточного для возмещения вреда, то вред полностью или в недостающей части возмещают законные представители несовершеннолетнего, если они не докажут, что вред возник не по их вине (п. 2 ст. 1074 ГК). Такая дополнительная ответственность именуется субсидиарной.
Лица, не достигшие 14 лет, неделиктоспособны. За их действия-правонарушения отвечают их законные представители, если не докажут, что вред возник не по их вине (п. 3 ст. 28, ст. 1073 ГК). Неделиктоспособными являются также граждане, признанные недееспособными. Вред, причиненный такими гражданами, возмещается их опекунами или организациями, обязанными осуществлять за такими гражданами надзор, если они не докажут, что вред возник не по их вине (п. 1 ст. 1076 ГК).
Неделиктоспособным является также гражданин, хотя и дееспособный, однако совершивший правонарушение в таком состоянии, когда он не мог понимать значения своих действий или руководить ими.
Гражданин, ограниченный в дееспособности, деликтоспособен: он несет ответственность по сделкам и за причиненный вред (п. 1 ст. 30 ГК).</p:text>
    <p:extLst>
      <p:ext uri="{C676402C-5697-4E1C-873F-D02D1690AC5C}">
        <p15:threadingInfo xmlns:p15="http://schemas.microsoft.com/office/powerpoint/2012/main" timeZoneBias="-30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0-02-25T14:12:41.781" idx="9">
    <p:pos x="10" y="10"/>
    <p:text>Долевая ответственность означает, что ущерб возмещается каждым причинителем в соответствии со своей долей, установленной законом или договором. Если доли сторон не определены, то каждый из должников несет ответственность в равной с другими доле. Правила о долевой ответственности применяются во всех случаях, когда законом или договором не установлен другой вид ответственности (солидарная или субсидиарная). Так, долевая ответственность (пропорционально стоимости его вклада в общее дело) предусмотрена для участников договора простого товарищества по общим договорным обязательствам, если договор простого товарищества не связан с осуществлением предпринимательской деятельности. Наследники, принявшие наследство, отвечают по долгам наследодателя в размере действительной стоимости (доли) перешедшего к ним по наследству имущества.
Солидарная ответственность означает, что кредитор может предъявить требование к любому из должников, причем как в полной сумме долга, так и в части. В свою очередь остальные должники будут нести ответственность перед своим товарищем, возместившим вред за всех, но уже в равных долях. Данный вид ответственности является более предпочтительным в полном объеме в случае возможности выбрать самого богатого из должников. Правила о солидарной ответственности применяются только в случаях, указанных в законе или договоре. Так, лица, совместно причинившие вред, отвечают перед потерпевшим солидарно. Солидарно отвечают по обязательствам товарищества его участники.
Субсидиарная ответственность — это ответственность, дополнительная к ответственности другого лица, являющегося основным должником. Если основной должник отказался удовлетворить требования кредитора, это требование может быть предъявлено к лицу, несущему субсидиарную ответственность. Если субсидиарный (дополнительный) должник удовлетворил требования кредитора, то при соблюдении определенных условий у него появляется право требования к основному должнику. Правила о субсидиарной ответственности применяются только в случаях, прямо предусмотренных законом или договором. Так, родители лица в возрасте от 14 до 18 лет несут дополнительную ответственность за вред, причиненный им, в размере, не покрытом средствами несовершеннолетнего. Или собственник, финансирующий учреждение, несет субсидиарную ответственность по обязательствам учреждения в случае недостаточности денежных средств, находящихся в распоряжении учреждения.</p:text>
    <p:extLst>
      <p:ext uri="{C676402C-5697-4E1C-873F-D02D1690AC5C}">
        <p15:threadingInfo xmlns:p15="http://schemas.microsoft.com/office/powerpoint/2012/main" timeZoneBias="-300"/>
      </p:ext>
    </p:extLst>
  </p:cm>
  <p:cm authorId="1" dt="2020-02-25T14:13:46.904" idx="10">
    <p:pos x="146" y="146"/>
    <p:text>Смешанная ответственность. Правила смешанной ответственности применяются в тех случаях, когда вред и убытки являются результатом виновных действий обеих сторон. Фактически в этом случае речь идет об уменьшении ответственности одного лица перед другим, если другое лицо также виновно в последствиях. Наиболее показательным примером является дорожно-транспортное происшествие, когда оба водителя допустили ошибки, нарушили Правила дорожного движения. Размер ответственности зависит от степени вины того и другого.</p:text>
    <p:extLst>
      <p:ext uri="{C676402C-5697-4E1C-873F-D02D1690AC5C}">
        <p15:threadingInfo xmlns:p15="http://schemas.microsoft.com/office/powerpoint/2012/main" timeZoneBias="-30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0-02-25T13:48:08.327" idx="3">
    <p:pos x="10" y="10"/>
    <p:text>Третье лицо не является стороной в обязательстве, оно выступает лишь как его исполнитель. По общему правилу, если третье лицо не исполняет обязательство или исполнит его ненадлежаще, ответственность возлагается на должника. Так, подрядчик для выполнения отдельных видов работ может привлекать субподрядчика. За несвоевременное или ненадлежащее выполнение им своих работ перед заказчиком отвечает подрядчик (ст. 706 ГК РФ).
Однако в законе может быть установлено, что ответственность несет третье лицо - непосредственный исполнитель. Так, в силу п. 1 ст. 28 ГК РФ сделки от имени малолетних совершают их родители, усыновители и опекуны, а некоторые виды - сами малолетние (п. 2 ст. 28). Исполнение сделок, субъектами которых являются малолетние, возлагается на законных представителей. Они же по закону несут ответственность за нарушение обязательств, возникающих из таких сделок.
Во внедоговорной сфере ответственность за действия третьих лиц возникает только из закона и связывается с особыми случаями, когда следует различать ответственное лицо и непосредственного причинителя. Примером ответственности за незаконные действия непосредственного причинителя может служить обязанность государства по возмещению вреда, причиненного должностными лицами органов дознания, предварительного следствия, прокуратуры и суда в результате нарушений закона при отправлении следствия, суда или пресечения административного правонарушения (п. 1 ст. 1070 ГК РФ).</p:text>
    <p:extLst>
      <p:ext uri="{C676402C-5697-4E1C-873F-D02D1690AC5C}">
        <p15:threadingInfo xmlns:p15="http://schemas.microsoft.com/office/powerpoint/2012/main" timeZoneBias="-30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20-02-25T14:20:45.549" idx="11">
    <p:pos x="6759" y="774"/>
    <p:text>Строго говоря, лицо в любом случае, когда ему кажется, что его право нарушено, может обратиться в суд за защитой.
Однако не всегда это лицо может получить такую защиту. Для того чтобы выиграть дело, истцу необходимо соблюсти многие условия, преодолеть многие препятствия. Одним из таких препятствий может стать исковая давность.</p:text>
    <p:extLst>
      <p:ext uri="{C676402C-5697-4E1C-873F-D02D1690AC5C}">
        <p15:threadingInfo xmlns:p15="http://schemas.microsoft.com/office/powerpoint/2012/main" timeZoneBias="-300"/>
      </p:ext>
    </p:extLst>
  </p:cm>
  <p:cm authorId="1" dt="2020-02-25T14:21:22.918" idx="12">
    <p:pos x="10" y="10"/>
    <p:text>Зачем нужно установление определенных сроков защиты права? 1.
Принудительная защита связана с применением мер государственного принуждения по отношению к ответчику, которого нельзя держать сколь угодно долго под страхом применения таких мер. 2.
Ситуация, когда управомоченное лицо очень долго не предъявляет иск, свидетельствует о том, что оно не очень-то и заинтересовано в обретении защиты своего права. 3.
С течением времени происходят утрата и искажение многих доказательств: исчезают документы, свидетели забывают ход событий ит. п., в связи с чем возможность доказывания права становится проблематичной.
Что практически означает истечение срока исковой давности? Это автоматически не ведет к невозможности обретения защиты у суда. Дело в том, что требования о защите нарушенного права принимаются к рассмотрению судом независимо от истечения срока исковой давности. Исковая давность применяется судом только по заявлению стороны в споре, сделанному до вынесения решения. Таким образом, если такого заявления не будет сделано (например, ответчик забыл об истечении срока или он намерен выиграть дело, не ссылаясь на срок исковой давности), суд рассмотрит дело по существу так, как будто бы срок и не истек. Однако истечение срока исковой давности, о применении которого заявлено стороной в споре, является основанием к вынесению судом решения об </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3F13E4-012C-C145-BC85-3B258FC4CDEF}" type="datetimeFigureOut">
              <a:rPr lang="ru-RU" smtClean="0"/>
              <a:t>17.03.2020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FBEB33-673E-904F-AF02-5EEE5B754132}" type="slidenum">
              <a:rPr lang="ru-RU" smtClean="0"/>
              <a:t>‹#›</a:t>
            </a:fld>
            <a:endParaRPr lang="ru-RU"/>
          </a:p>
        </p:txBody>
      </p:sp>
    </p:spTree>
    <p:extLst>
      <p:ext uri="{BB962C8B-B14F-4D97-AF65-F5344CB8AC3E}">
        <p14:creationId xmlns:p14="http://schemas.microsoft.com/office/powerpoint/2010/main" val="84141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FFFBEB33-673E-904F-AF02-5EEE5B754132}" type="slidenum">
              <a:rPr lang="ru-RU" smtClean="0"/>
              <a:t>1</a:t>
            </a:fld>
            <a:endParaRPr lang="ru-RU"/>
          </a:p>
        </p:txBody>
      </p:sp>
    </p:spTree>
    <p:extLst>
      <p:ext uri="{BB962C8B-B14F-4D97-AF65-F5344CB8AC3E}">
        <p14:creationId xmlns:p14="http://schemas.microsoft.com/office/powerpoint/2010/main" val="2984695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ru-RU"/>
              <a:t>Образец заголовка</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3/17/20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3/17/20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3/17/20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3/17/20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ru-RU"/>
              <a:t>Образец заголовка</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E5059C3-6A89-4494-99FF-5A4D6FFD50EB}" type="datetimeFigureOut">
              <a:rPr lang="en-US" dirty="0"/>
              <a:t>3/17/20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3/17/20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ru-RU"/>
              <a:t>Образец заголовка</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609285" y="2851331"/>
            <a:ext cx="3893623" cy="307143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66635" y="2851331"/>
            <a:ext cx="3899798" cy="307143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3/17/20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3/17/20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3/17/20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37D525BB-DA17-4BA0-B3C8-3AC3ABC827E6}" type="datetimeFigureOut">
              <a:rPr lang="en-US" dirty="0"/>
              <a:t>3/17/20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16C4C9A-3960-41CF-A4E9-2A8FB932454B}" type="datetimeFigureOut">
              <a:rPr lang="en-US" dirty="0"/>
              <a:t>3/17/20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3/17/20</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27257D-BA58-4B45-B710-99D63DD06491}"/>
              </a:ext>
            </a:extLst>
          </p:cNvPr>
          <p:cNvSpPr>
            <a:spLocks noGrp="1"/>
          </p:cNvSpPr>
          <p:nvPr>
            <p:ph type="ctrTitle"/>
          </p:nvPr>
        </p:nvSpPr>
        <p:spPr/>
        <p:txBody>
          <a:bodyPr>
            <a:normAutofit fontScale="90000"/>
          </a:bodyPr>
          <a:lstStyle/>
          <a:p>
            <a:r>
              <a:rPr lang="ru-RU" dirty="0"/>
              <a:t>Гражданско-правовая ответственность</a:t>
            </a:r>
          </a:p>
        </p:txBody>
      </p:sp>
      <p:sp>
        <p:nvSpPr>
          <p:cNvPr id="3" name="Подзаголовок 2">
            <a:extLst>
              <a:ext uri="{FF2B5EF4-FFF2-40B4-BE49-F238E27FC236}">
                <a16:creationId xmlns:a16="http://schemas.microsoft.com/office/drawing/2014/main" id="{0238809C-8BB9-0B47-98BB-1911797A1B9A}"/>
              </a:ext>
            </a:extLst>
          </p:cNvPr>
          <p:cNvSpPr>
            <a:spLocks noGrp="1"/>
          </p:cNvSpPr>
          <p:nvPr>
            <p:ph type="subTitle" idx="1"/>
          </p:nvPr>
        </p:nvSpPr>
        <p:spPr/>
        <p:txBody>
          <a:bodyPr/>
          <a:lstStyle/>
          <a:p>
            <a:r>
              <a:rPr lang="ru-RU" dirty="0"/>
              <a:t>Лекция №4</a:t>
            </a:r>
          </a:p>
        </p:txBody>
      </p:sp>
    </p:spTree>
    <p:extLst>
      <p:ext uri="{BB962C8B-B14F-4D97-AF65-F5344CB8AC3E}">
        <p14:creationId xmlns:p14="http://schemas.microsoft.com/office/powerpoint/2010/main" val="3981171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F8FBA8-596E-1C4F-A3AC-AFB79630BFFC}"/>
              </a:ext>
            </a:extLst>
          </p:cNvPr>
          <p:cNvSpPr>
            <a:spLocks noGrp="1"/>
          </p:cNvSpPr>
          <p:nvPr>
            <p:ph type="title"/>
          </p:nvPr>
        </p:nvSpPr>
        <p:spPr/>
        <p:txBody>
          <a:bodyPr/>
          <a:lstStyle/>
          <a:p>
            <a:pPr algn="ctr"/>
            <a:r>
              <a:rPr lang="ru-RU" b="1" dirty="0"/>
              <a:t>Противоправное поведение</a:t>
            </a:r>
            <a:endParaRPr lang="ru-RU" dirty="0"/>
          </a:p>
        </p:txBody>
      </p:sp>
      <p:sp>
        <p:nvSpPr>
          <p:cNvPr id="3" name="TextBox 2">
            <a:extLst>
              <a:ext uri="{FF2B5EF4-FFF2-40B4-BE49-F238E27FC236}">
                <a16:creationId xmlns:a16="http://schemas.microsoft.com/office/drawing/2014/main" id="{3D1F6A11-0A5D-3148-9DBC-D4EBD0213AAE}"/>
              </a:ext>
            </a:extLst>
          </p:cNvPr>
          <p:cNvSpPr txBox="1"/>
          <p:nvPr/>
        </p:nvSpPr>
        <p:spPr>
          <a:xfrm>
            <a:off x="1000125" y="2063878"/>
            <a:ext cx="10144125" cy="4524315"/>
          </a:xfrm>
          <a:prstGeom prst="rect">
            <a:avLst/>
          </a:prstGeom>
          <a:noFill/>
        </p:spPr>
        <p:txBody>
          <a:bodyPr wrap="square" rtlCol="0">
            <a:spAutoFit/>
          </a:bodyPr>
          <a:lstStyle/>
          <a:p>
            <a:r>
              <a:rPr lang="ru-RU" sz="2400" dirty="0"/>
              <a:t>Гражданский кодекс не содержит понятия ни противоправного, ни правомерного поведения. В юридической литературе наиболее распространено мнение, согласно которому противоправным признается поведение, нарушающее нормы объективного права.</a:t>
            </a:r>
          </a:p>
          <a:p>
            <a:r>
              <a:rPr lang="ru-RU" sz="2400" dirty="0"/>
              <a:t>Поскольку в гражданском праве права и обязанности участников имущественного оборота могут определяться условиями договоров, то противоправным следует считать нарушение договоров, не противоречащих законодательству.</a:t>
            </a:r>
          </a:p>
          <a:p>
            <a:r>
              <a:rPr lang="ru-RU" sz="2400" dirty="0"/>
              <a:t>В </a:t>
            </a:r>
            <a:r>
              <a:rPr lang="ru-RU" sz="2400" dirty="0" err="1"/>
              <a:t>деликтных</a:t>
            </a:r>
            <a:r>
              <a:rPr lang="ru-RU" sz="2400" dirty="0"/>
              <a:t> обязательствах противоправным следует рассматривать поведение, нарушающее чужие субъективные права, повлекшее причинение вреда, за исключением случаев, когда лицо </a:t>
            </a:r>
            <a:r>
              <a:rPr lang="ru-RU" sz="2400" dirty="0" err="1"/>
              <a:t>управомочено</a:t>
            </a:r>
            <a:r>
              <a:rPr lang="ru-RU" sz="2400" dirty="0"/>
              <a:t> на совершение таких действий.</a:t>
            </a:r>
          </a:p>
        </p:txBody>
      </p:sp>
    </p:spTree>
    <p:extLst>
      <p:ext uri="{BB962C8B-B14F-4D97-AF65-F5344CB8AC3E}">
        <p14:creationId xmlns:p14="http://schemas.microsoft.com/office/powerpoint/2010/main" val="2664931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603ADF-DBDB-C345-AFD8-88A9FE441D05}"/>
              </a:ext>
            </a:extLst>
          </p:cNvPr>
          <p:cNvSpPr>
            <a:spLocks noGrp="1"/>
          </p:cNvSpPr>
          <p:nvPr>
            <p:ph type="title"/>
          </p:nvPr>
        </p:nvSpPr>
        <p:spPr/>
        <p:txBody>
          <a:bodyPr/>
          <a:lstStyle/>
          <a:p>
            <a:pPr algn="ctr"/>
            <a:r>
              <a:rPr lang="ru-RU" b="1" dirty="0"/>
              <a:t>Противоправное поведение</a:t>
            </a:r>
            <a:endParaRPr lang="ru-RU" dirty="0"/>
          </a:p>
        </p:txBody>
      </p:sp>
      <p:sp>
        <p:nvSpPr>
          <p:cNvPr id="3" name="TextBox 2">
            <a:extLst>
              <a:ext uri="{FF2B5EF4-FFF2-40B4-BE49-F238E27FC236}">
                <a16:creationId xmlns:a16="http://schemas.microsoft.com/office/drawing/2014/main" id="{E5F13C47-CB83-D44B-AE56-AFAA7A1FA9B2}"/>
              </a:ext>
            </a:extLst>
          </p:cNvPr>
          <p:cNvSpPr txBox="1"/>
          <p:nvPr/>
        </p:nvSpPr>
        <p:spPr>
          <a:xfrm>
            <a:off x="1071563" y="1614488"/>
            <a:ext cx="10072687" cy="4524315"/>
          </a:xfrm>
          <a:prstGeom prst="rect">
            <a:avLst/>
          </a:prstGeom>
          <a:noFill/>
        </p:spPr>
        <p:txBody>
          <a:bodyPr wrap="square" rtlCol="0">
            <a:spAutoFit/>
          </a:bodyPr>
          <a:lstStyle/>
          <a:p>
            <a:r>
              <a:rPr lang="ru-RU" sz="2400" dirty="0"/>
              <a:t>Противоправное поведение может выражаться в форме как действия, так и бездействия. Действие признается противоправным, если оно запрещено или противоречит закону, иному нормативному акту, сделке, договору. Бездействие будет противоправным лишь в случае, если осуществление соответствующих действий входило в обязанность лица, а кроме того, лицо не только должно было, но и могло совершить эти действия. Если у лица нет возможности совершения таких действий, то его поведение (бездействие) не является противоправным. Неисполнение обязанности и обусловливает противоправность поведения. Обязанность совершать определенные действия может вытекать из закона (нормативного акта) или договора. </a:t>
            </a:r>
          </a:p>
        </p:txBody>
      </p:sp>
    </p:spTree>
    <p:extLst>
      <p:ext uri="{BB962C8B-B14F-4D97-AF65-F5344CB8AC3E}">
        <p14:creationId xmlns:p14="http://schemas.microsoft.com/office/powerpoint/2010/main" val="154353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96B526-F065-7841-9181-32C688FF94C4}"/>
              </a:ext>
            </a:extLst>
          </p:cNvPr>
          <p:cNvSpPr>
            <a:spLocks noGrp="1"/>
          </p:cNvSpPr>
          <p:nvPr>
            <p:ph type="title"/>
          </p:nvPr>
        </p:nvSpPr>
        <p:spPr>
          <a:xfrm>
            <a:off x="1885950" y="142876"/>
            <a:ext cx="8684189" cy="1142999"/>
          </a:xfrm>
        </p:spPr>
        <p:txBody>
          <a:bodyPr/>
          <a:lstStyle/>
          <a:p>
            <a:pPr algn="ctr"/>
            <a:r>
              <a:rPr lang="ru-RU" b="1" dirty="0"/>
              <a:t>Причинная связь</a:t>
            </a:r>
            <a:endParaRPr lang="ru-RU" dirty="0"/>
          </a:p>
        </p:txBody>
      </p:sp>
      <p:sp>
        <p:nvSpPr>
          <p:cNvPr id="3" name="TextBox 2">
            <a:extLst>
              <a:ext uri="{FF2B5EF4-FFF2-40B4-BE49-F238E27FC236}">
                <a16:creationId xmlns:a16="http://schemas.microsoft.com/office/drawing/2014/main" id="{86BEE847-0982-F847-93E8-92A26CBDDAFF}"/>
              </a:ext>
            </a:extLst>
          </p:cNvPr>
          <p:cNvSpPr txBox="1"/>
          <p:nvPr/>
        </p:nvSpPr>
        <p:spPr>
          <a:xfrm>
            <a:off x="1157289" y="1485900"/>
            <a:ext cx="10029824" cy="3539430"/>
          </a:xfrm>
          <a:prstGeom prst="rect">
            <a:avLst/>
          </a:prstGeom>
          <a:noFill/>
        </p:spPr>
        <p:txBody>
          <a:bodyPr wrap="square" rtlCol="0">
            <a:spAutoFit/>
          </a:bodyPr>
          <a:lstStyle/>
          <a:p>
            <a:r>
              <a:rPr lang="ru-RU" sz="2800" dirty="0"/>
              <a:t>причинную связь можно определить как объективную конкретную взаимосвязь двух явлений, одно из которых - причина предшествует другому и вызывает его, а другое - следствие является результатом действия первого.</a:t>
            </a:r>
          </a:p>
          <a:p>
            <a:r>
              <a:rPr lang="ru-RU" sz="2800" dirty="0"/>
              <a:t>Причинная связь, в отличие от вины, не </a:t>
            </a:r>
            <a:r>
              <a:rPr lang="ru-RU" sz="2800" dirty="0" err="1"/>
              <a:t>презюмируется</a:t>
            </a:r>
            <a:r>
              <a:rPr lang="ru-RU" sz="2800" dirty="0"/>
              <a:t> и поэтому должна быть доказана истцом. При отсутствии причинной связи ответчик не подлежит привлечению к ответственности</a:t>
            </a:r>
          </a:p>
        </p:txBody>
      </p:sp>
    </p:spTree>
    <p:extLst>
      <p:ext uri="{BB962C8B-B14F-4D97-AF65-F5344CB8AC3E}">
        <p14:creationId xmlns:p14="http://schemas.microsoft.com/office/powerpoint/2010/main" val="1852641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D486D6-8811-8D43-BBE7-1137EF543499}"/>
              </a:ext>
            </a:extLst>
          </p:cNvPr>
          <p:cNvSpPr>
            <a:spLocks noGrp="1"/>
          </p:cNvSpPr>
          <p:nvPr>
            <p:ph type="title"/>
          </p:nvPr>
        </p:nvSpPr>
        <p:spPr>
          <a:xfrm>
            <a:off x="2185988" y="100014"/>
            <a:ext cx="8384151" cy="1185861"/>
          </a:xfrm>
        </p:spPr>
        <p:txBody>
          <a:bodyPr>
            <a:normAutofit fontScale="90000"/>
          </a:bodyPr>
          <a:lstStyle/>
          <a:p>
            <a:pPr algn="ctr"/>
            <a:r>
              <a:rPr lang="ru-RU" dirty="0"/>
              <a:t>Вина как условие гражданско-правовой ответственности</a:t>
            </a:r>
            <a:br>
              <a:rPr lang="ru-RU" dirty="0"/>
            </a:br>
            <a:endParaRPr lang="ru-RU" dirty="0"/>
          </a:p>
        </p:txBody>
      </p:sp>
      <p:sp>
        <p:nvSpPr>
          <p:cNvPr id="3" name="TextBox 2">
            <a:extLst>
              <a:ext uri="{FF2B5EF4-FFF2-40B4-BE49-F238E27FC236}">
                <a16:creationId xmlns:a16="http://schemas.microsoft.com/office/drawing/2014/main" id="{C563EE3D-DB4D-764B-BA9C-BE4A9792C237}"/>
              </a:ext>
            </a:extLst>
          </p:cNvPr>
          <p:cNvSpPr txBox="1"/>
          <p:nvPr/>
        </p:nvSpPr>
        <p:spPr>
          <a:xfrm>
            <a:off x="1042988" y="1157288"/>
            <a:ext cx="10215562" cy="3785652"/>
          </a:xfrm>
          <a:prstGeom prst="rect">
            <a:avLst/>
          </a:prstGeom>
          <a:noFill/>
        </p:spPr>
        <p:txBody>
          <a:bodyPr wrap="square" rtlCol="0">
            <a:spAutoFit/>
          </a:bodyPr>
          <a:lstStyle/>
          <a:p>
            <a:pPr fontAlgn="base"/>
            <a:r>
              <a:rPr lang="ru-RU" sz="2400" dirty="0"/>
              <a:t>Ст.  359 ГК раскрывает вину через поведенческие категории: нарушитель не принял всех зависящих от него мер, чтобы не допустить нарушения обязательства. При этом под виной юридического лица понимается вина его работников, проявившаяся в процессе их служебной деятельности и вызвавшая неисполнение или ненадлежащее исполнение обязательства (ст.362 ГК)135. </a:t>
            </a:r>
          </a:p>
          <a:p>
            <a:pPr fontAlgn="base"/>
            <a:r>
              <a:rPr lang="ru-RU" sz="2400" dirty="0"/>
              <a:t>При этом должник может быть привлечен к ответственности не только тогда, когда он виновен в нарушении уже существующего обязательства, но и тогда, когда он сознательно принял на себя обязанности, которые он не в состоянии исполнить.</a:t>
            </a:r>
          </a:p>
        </p:txBody>
      </p:sp>
    </p:spTree>
    <p:extLst>
      <p:ext uri="{BB962C8B-B14F-4D97-AF65-F5344CB8AC3E}">
        <p14:creationId xmlns:p14="http://schemas.microsoft.com/office/powerpoint/2010/main" val="582439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0254FE-DF4D-6B45-8189-F434A823474D}"/>
              </a:ext>
            </a:extLst>
          </p:cNvPr>
          <p:cNvSpPr>
            <a:spLocks noGrp="1"/>
          </p:cNvSpPr>
          <p:nvPr>
            <p:ph type="title"/>
          </p:nvPr>
        </p:nvSpPr>
        <p:spPr>
          <a:xfrm>
            <a:off x="2611808" y="319148"/>
            <a:ext cx="7958331" cy="1566137"/>
          </a:xfrm>
        </p:spPr>
        <p:txBody>
          <a:bodyPr>
            <a:normAutofit fontScale="90000"/>
          </a:bodyPr>
          <a:lstStyle/>
          <a:p>
            <a:pPr algn="ctr"/>
            <a:r>
              <a:rPr lang="ru-RU" dirty="0"/>
              <a:t>отклонения от принципа виновной ответственности (усеченные составы гражданских правонарушений):</a:t>
            </a:r>
            <a:br>
              <a:rPr lang="ru-RU" dirty="0"/>
            </a:br>
            <a:endParaRPr lang="ru-RU" dirty="0"/>
          </a:p>
        </p:txBody>
      </p:sp>
      <p:sp>
        <p:nvSpPr>
          <p:cNvPr id="3" name="TextBox 2">
            <a:extLst>
              <a:ext uri="{FF2B5EF4-FFF2-40B4-BE49-F238E27FC236}">
                <a16:creationId xmlns:a16="http://schemas.microsoft.com/office/drawing/2014/main" id="{C7152EEE-B94B-DA4E-AA6A-52197FFB0AE3}"/>
              </a:ext>
            </a:extLst>
          </p:cNvPr>
          <p:cNvSpPr txBox="1"/>
          <p:nvPr/>
        </p:nvSpPr>
        <p:spPr>
          <a:xfrm>
            <a:off x="1042989" y="2014537"/>
            <a:ext cx="10086974" cy="4524315"/>
          </a:xfrm>
          <a:prstGeom prst="rect">
            <a:avLst/>
          </a:prstGeom>
          <a:noFill/>
        </p:spPr>
        <p:txBody>
          <a:bodyPr wrap="square" rtlCol="0">
            <a:spAutoFit/>
          </a:bodyPr>
          <a:lstStyle/>
          <a:p>
            <a:pPr fontAlgn="base"/>
            <a:r>
              <a:rPr lang="ru-RU" dirty="0"/>
              <a:t>а) законом предусмотрены случаи ответственности за чужую вину (например, ответственность юридического лица за вред, причиненный по вине его работника; ответственность родителей за вред, причиненный несовершеннолетним, ответственность поручителя и т. п.);</a:t>
            </a:r>
          </a:p>
          <a:p>
            <a:pPr fontAlgn="base"/>
            <a:r>
              <a:rPr lang="ru-RU" dirty="0"/>
              <a:t>б) иногда для наступления гражданской ответственности вообще не требуется установление вины. Так, вред, причиненный источником повышенной опасности (транспортное средство, электроэнергия высокого напряжения, сильнодействующие яды, строительная деятельность и т. д.), подлежит возмещению, если владелец источника повышенной опасности не докажет, что вред возник вследствие непреодолимой силы или умысла потерпевшего. Только непреодолимая сила является основанием для освобождения от ответственности профессионального предпринимателя (непреодолимой силой признаются чрезвычайные и непредотвратимые при данных условиях обстоятельства);</a:t>
            </a:r>
          </a:p>
          <a:p>
            <a:pPr fontAlgn="base"/>
            <a:r>
              <a:rPr lang="ru-RU" dirty="0"/>
              <a:t>в) в некоторых случаях законом предусматривается абсолютная ответственность, т. е. независимо от действия непреодолимой силы (форс-мажорных обстоятельств). Так, воздушный перевозчик несет ответственность за все случаи причинения вреда.</a:t>
            </a:r>
          </a:p>
        </p:txBody>
      </p:sp>
    </p:spTree>
    <p:extLst>
      <p:ext uri="{BB962C8B-B14F-4D97-AF65-F5344CB8AC3E}">
        <p14:creationId xmlns:p14="http://schemas.microsoft.com/office/powerpoint/2010/main" val="3268405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A8BAB7-2B00-8C4E-93D2-3D0452A7BFA4}"/>
              </a:ext>
            </a:extLst>
          </p:cNvPr>
          <p:cNvSpPr>
            <a:spLocks noGrp="1"/>
          </p:cNvSpPr>
          <p:nvPr>
            <p:ph type="title"/>
          </p:nvPr>
        </p:nvSpPr>
        <p:spPr>
          <a:xfrm>
            <a:off x="957264" y="257176"/>
            <a:ext cx="9612876" cy="1410259"/>
          </a:xfrm>
        </p:spPr>
        <p:txBody>
          <a:bodyPr>
            <a:normAutofit fontScale="90000"/>
          </a:bodyPr>
          <a:lstStyle/>
          <a:p>
            <a:pPr algn="ctr"/>
            <a:r>
              <a:rPr lang="ru-RU" b="1" dirty="0"/>
              <a:t>Основаниями</a:t>
            </a:r>
            <a:r>
              <a:rPr lang="ru-RU" dirty="0"/>
              <a:t> возникновения правоотношений  по наступлению гражданско-правовой ответственности являются правонарушения</a:t>
            </a:r>
          </a:p>
        </p:txBody>
      </p:sp>
      <p:sp>
        <p:nvSpPr>
          <p:cNvPr id="3" name="TextBox 2">
            <a:extLst>
              <a:ext uri="{FF2B5EF4-FFF2-40B4-BE49-F238E27FC236}">
                <a16:creationId xmlns:a16="http://schemas.microsoft.com/office/drawing/2014/main" id="{B8E63EDD-74D4-3049-88DE-4E84097DFFC6}"/>
              </a:ext>
            </a:extLst>
          </p:cNvPr>
          <p:cNvSpPr txBox="1"/>
          <p:nvPr/>
        </p:nvSpPr>
        <p:spPr>
          <a:xfrm>
            <a:off x="957264" y="1546412"/>
            <a:ext cx="10044112" cy="5262979"/>
          </a:xfrm>
          <a:prstGeom prst="rect">
            <a:avLst/>
          </a:prstGeom>
          <a:noFill/>
        </p:spPr>
        <p:txBody>
          <a:bodyPr wrap="square" rtlCol="0">
            <a:spAutoFit/>
          </a:bodyPr>
          <a:lstStyle/>
          <a:p>
            <a:r>
              <a:rPr lang="ru-RU" sz="2400" b="1" dirty="0"/>
              <a:t>1.</a:t>
            </a:r>
            <a:r>
              <a:rPr lang="ru-RU" sz="2400" b="1" dirty="0">
                <a:solidFill>
                  <a:srgbClr val="FF0000"/>
                </a:solidFill>
              </a:rPr>
              <a:t>Субъектами</a:t>
            </a:r>
            <a:r>
              <a:rPr lang="ru-RU" sz="2400" dirty="0">
                <a:solidFill>
                  <a:srgbClr val="FF0000"/>
                </a:solidFill>
              </a:rPr>
              <a:t> </a:t>
            </a:r>
            <a:r>
              <a:rPr lang="ru-RU" sz="2400" dirty="0"/>
              <a:t>охранительного правоотношения являются кредитор и должник, потерпевший и </a:t>
            </a:r>
            <a:r>
              <a:rPr lang="ru-RU" sz="2400" dirty="0" err="1"/>
              <a:t>причинитель</a:t>
            </a:r>
            <a:r>
              <a:rPr lang="ru-RU" sz="2400" dirty="0"/>
              <a:t> вреда.</a:t>
            </a:r>
          </a:p>
          <a:p>
            <a:r>
              <a:rPr lang="ru-RU" sz="2400" dirty="0"/>
              <a:t>2.</a:t>
            </a:r>
            <a:r>
              <a:rPr lang="ru-RU" sz="2400" b="1" dirty="0">
                <a:solidFill>
                  <a:srgbClr val="FF0000"/>
                </a:solidFill>
              </a:rPr>
              <a:t>Содержание обязательственного правоотношения: </a:t>
            </a:r>
            <a:r>
              <a:rPr lang="ru-RU" sz="2400" dirty="0"/>
              <a:t>Кредитор и потерпевший имеют права требования (они </a:t>
            </a:r>
            <a:r>
              <a:rPr lang="ru-RU" sz="2400" dirty="0" err="1"/>
              <a:t>управомоченные</a:t>
            </a:r>
            <a:r>
              <a:rPr lang="ru-RU" sz="2400" dirty="0"/>
              <a:t> лица). Должник и </a:t>
            </a:r>
            <a:r>
              <a:rPr lang="ru-RU" sz="2400" dirty="0" err="1"/>
              <a:t>причинитель</a:t>
            </a:r>
            <a:r>
              <a:rPr lang="ru-RU" sz="2400" dirty="0"/>
              <a:t> вреда — лица, несущие обязанности, они привлекаются к ответственности.</a:t>
            </a:r>
          </a:p>
          <a:p>
            <a:r>
              <a:rPr lang="ru-RU" sz="2400" dirty="0"/>
              <a:t>В составе </a:t>
            </a:r>
            <a:r>
              <a:rPr lang="ru-RU" sz="2400" dirty="0" err="1"/>
              <a:t>правосубъектности</a:t>
            </a:r>
            <a:r>
              <a:rPr lang="ru-RU" sz="2400" dirty="0"/>
              <a:t> принято выделять такой элемент, как </a:t>
            </a:r>
            <a:r>
              <a:rPr lang="ru-RU" sz="2400" b="1" dirty="0" err="1"/>
              <a:t>деликтоспособность</a:t>
            </a:r>
            <a:r>
              <a:rPr lang="ru-RU" sz="2400" dirty="0"/>
              <a:t>, т.е. способность нести ответственность за совершенное гражданское правонарушение. Все субъекты гражданского права, за исключением физических лиц, </a:t>
            </a:r>
            <a:r>
              <a:rPr lang="ru-RU" sz="2400" b="1" dirty="0"/>
              <a:t>всегда</a:t>
            </a:r>
            <a:r>
              <a:rPr lang="ru-RU" sz="2400" dirty="0"/>
              <a:t> </a:t>
            </a:r>
            <a:r>
              <a:rPr lang="ru-RU" sz="2400" dirty="0" err="1"/>
              <a:t>деликтоспособны</a:t>
            </a:r>
            <a:r>
              <a:rPr lang="ru-RU" sz="2400" dirty="0"/>
              <a:t>, т.е. в случае совершения правонарушения могут быть привлечены к ответственности. Граждане же становятся </a:t>
            </a:r>
            <a:r>
              <a:rPr lang="ru-RU" sz="2400" dirty="0" err="1"/>
              <a:t>деликтоспособными</a:t>
            </a:r>
            <a:r>
              <a:rPr lang="ru-RU" sz="2400" dirty="0"/>
              <a:t> с достижением 14-летнего возраста. </a:t>
            </a:r>
          </a:p>
        </p:txBody>
      </p:sp>
    </p:spTree>
    <p:extLst>
      <p:ext uri="{BB962C8B-B14F-4D97-AF65-F5344CB8AC3E}">
        <p14:creationId xmlns:p14="http://schemas.microsoft.com/office/powerpoint/2010/main" val="2446288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568F67-5049-514E-A088-C3C637087A1D}"/>
              </a:ext>
            </a:extLst>
          </p:cNvPr>
          <p:cNvSpPr>
            <a:spLocks noGrp="1"/>
          </p:cNvSpPr>
          <p:nvPr>
            <p:ph type="title"/>
          </p:nvPr>
        </p:nvSpPr>
        <p:spPr/>
        <p:txBody>
          <a:bodyPr/>
          <a:lstStyle/>
          <a:p>
            <a:pPr algn="ctr"/>
            <a:r>
              <a:rPr lang="ru-RU" b="1" dirty="0"/>
              <a:t>Содержание обязательственного правоотношения</a:t>
            </a:r>
            <a:endParaRPr lang="ru-RU" dirty="0"/>
          </a:p>
        </p:txBody>
      </p:sp>
      <p:sp>
        <p:nvSpPr>
          <p:cNvPr id="3" name="TextBox 2">
            <a:extLst>
              <a:ext uri="{FF2B5EF4-FFF2-40B4-BE49-F238E27FC236}">
                <a16:creationId xmlns:a16="http://schemas.microsoft.com/office/drawing/2014/main" id="{E79A0DDF-B535-AB47-8AFC-8DC8130F3BCC}"/>
              </a:ext>
            </a:extLst>
          </p:cNvPr>
          <p:cNvSpPr txBox="1"/>
          <p:nvPr/>
        </p:nvSpPr>
        <p:spPr>
          <a:xfrm>
            <a:off x="971551" y="2200275"/>
            <a:ext cx="10272712" cy="1815882"/>
          </a:xfrm>
          <a:prstGeom prst="rect">
            <a:avLst/>
          </a:prstGeom>
          <a:noFill/>
        </p:spPr>
        <p:txBody>
          <a:bodyPr wrap="square" rtlCol="0">
            <a:spAutoFit/>
          </a:bodyPr>
          <a:lstStyle/>
          <a:p>
            <a:r>
              <a:rPr lang="ru-RU" sz="2800" dirty="0"/>
              <a:t>является </a:t>
            </a:r>
            <a:r>
              <a:rPr lang="ru-RU" sz="2800" b="1" dirty="0"/>
              <a:t>право</a:t>
            </a:r>
            <a:r>
              <a:rPr lang="ru-RU" sz="2800" dirty="0"/>
              <a:t> кредитора, потерпевшего требовать от должника, </a:t>
            </a:r>
            <a:r>
              <a:rPr lang="ru-RU" sz="2800" dirty="0" err="1"/>
              <a:t>причинителя</a:t>
            </a:r>
            <a:r>
              <a:rPr lang="ru-RU" sz="2800" dirty="0"/>
              <a:t> вреда восстановления нарушенного права и </a:t>
            </a:r>
            <a:r>
              <a:rPr lang="ru-RU" sz="2800" b="1" dirty="0"/>
              <a:t>соответствующая обязанность</a:t>
            </a:r>
            <a:r>
              <a:rPr lang="ru-RU" sz="2800" dirty="0"/>
              <a:t> должника, </a:t>
            </a:r>
            <a:r>
              <a:rPr lang="ru-RU" sz="2800" dirty="0" err="1"/>
              <a:t>причинителя</a:t>
            </a:r>
            <a:r>
              <a:rPr lang="ru-RU" sz="2800" dirty="0"/>
              <a:t> вреда.</a:t>
            </a:r>
          </a:p>
        </p:txBody>
      </p:sp>
    </p:spTree>
    <p:extLst>
      <p:ext uri="{BB962C8B-B14F-4D97-AF65-F5344CB8AC3E}">
        <p14:creationId xmlns:p14="http://schemas.microsoft.com/office/powerpoint/2010/main" val="1403314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D470CD-934C-0649-A0AA-D1984643D87A}"/>
              </a:ext>
            </a:extLst>
          </p:cNvPr>
          <p:cNvSpPr>
            <a:spLocks noGrp="1"/>
          </p:cNvSpPr>
          <p:nvPr>
            <p:ph type="title"/>
          </p:nvPr>
        </p:nvSpPr>
        <p:spPr>
          <a:xfrm>
            <a:off x="1855694" y="134472"/>
            <a:ext cx="8714445" cy="658904"/>
          </a:xfrm>
        </p:spPr>
        <p:txBody>
          <a:bodyPr/>
          <a:lstStyle/>
          <a:p>
            <a:pPr algn="ctr"/>
            <a:r>
              <a:rPr lang="ru-RU" sz="3600" dirty="0"/>
              <a:t>Юридические факты</a:t>
            </a:r>
            <a:endParaRPr lang="ru-RU" dirty="0"/>
          </a:p>
        </p:txBody>
      </p:sp>
      <p:sp>
        <p:nvSpPr>
          <p:cNvPr id="3" name="TextBox 2">
            <a:extLst>
              <a:ext uri="{FF2B5EF4-FFF2-40B4-BE49-F238E27FC236}">
                <a16:creationId xmlns:a16="http://schemas.microsoft.com/office/drawing/2014/main" id="{2DEC97B2-7844-254B-8378-BABD743B0CF1}"/>
              </a:ext>
            </a:extLst>
          </p:cNvPr>
          <p:cNvSpPr txBox="1"/>
          <p:nvPr/>
        </p:nvSpPr>
        <p:spPr>
          <a:xfrm>
            <a:off x="1196788" y="793376"/>
            <a:ext cx="9238130" cy="4893647"/>
          </a:xfrm>
          <a:prstGeom prst="rect">
            <a:avLst/>
          </a:prstGeom>
          <a:noFill/>
        </p:spPr>
        <p:txBody>
          <a:bodyPr wrap="square" rtlCol="0">
            <a:spAutoFit/>
          </a:bodyPr>
          <a:lstStyle/>
          <a:p>
            <a:r>
              <a:rPr lang="ru-RU" sz="2400" dirty="0"/>
              <a:t>Юридическим </a:t>
            </a:r>
            <a:r>
              <a:rPr lang="ru-RU" sz="2400" dirty="0" err="1"/>
              <a:t>фактом,порождающим</a:t>
            </a:r>
            <a:r>
              <a:rPr lang="ru-RU" sz="2400" dirty="0"/>
              <a:t> обязательство, является причинение вреда гражданину или юридическому лицу. </a:t>
            </a:r>
          </a:p>
          <a:p>
            <a:r>
              <a:rPr lang="ru-RU" sz="2400" dirty="0"/>
              <a:t>Согласно ст. 1064 ГК вред, причиненный личности или имуществу гражданина, а также вред, причиненный имуществу юридического лица, подлежит возмещению в полном объеме лицом, причинившим вред. Обязанность возмещения вреда может быть возложена на лицо, не являющееся </a:t>
            </a:r>
            <a:r>
              <a:rPr lang="ru-RU" sz="2400" dirty="0" err="1"/>
              <a:t>причинителем</a:t>
            </a:r>
            <a:r>
              <a:rPr lang="ru-RU" sz="2400" dirty="0"/>
              <a:t> вреда. Законом или договором может быть установлена обязанность </a:t>
            </a:r>
            <a:r>
              <a:rPr lang="ru-RU" sz="2400" dirty="0" err="1"/>
              <a:t>причинителя</a:t>
            </a:r>
            <a:r>
              <a:rPr lang="ru-RU" sz="2400" dirty="0"/>
              <a:t> вреда выплатить потерпевшим компенсацию сверх возмещения вреда. Законом может быть установлена обязанность лица, не являющегося </a:t>
            </a:r>
            <a:r>
              <a:rPr lang="ru-RU" sz="2400" dirty="0" err="1"/>
              <a:t>причинителем</a:t>
            </a:r>
            <a:r>
              <a:rPr lang="ru-RU" sz="2400" dirty="0"/>
              <a:t> вреда, выплатить потерпевшим компенсацию сверх возмещения вреда.</a:t>
            </a:r>
          </a:p>
        </p:txBody>
      </p:sp>
    </p:spTree>
    <p:extLst>
      <p:ext uri="{BB962C8B-B14F-4D97-AF65-F5344CB8AC3E}">
        <p14:creationId xmlns:p14="http://schemas.microsoft.com/office/powerpoint/2010/main" val="1900716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EF3729A-601B-7044-BAAA-5C32BCC4DD06}"/>
              </a:ext>
            </a:extLst>
          </p:cNvPr>
          <p:cNvSpPr/>
          <p:nvPr/>
        </p:nvSpPr>
        <p:spPr>
          <a:xfrm>
            <a:off x="215153" y="0"/>
            <a:ext cx="10972800" cy="6217087"/>
          </a:xfrm>
          <a:prstGeom prst="rect">
            <a:avLst/>
          </a:prstGeom>
        </p:spPr>
        <p:txBody>
          <a:bodyPr wrap="square">
            <a:spAutoFit/>
          </a:bodyPr>
          <a:lstStyle/>
          <a:p>
            <a:pPr algn="just"/>
            <a:endParaRPr lang="ru-RU" dirty="0">
              <a:latin typeface="Open Sans"/>
            </a:endParaRPr>
          </a:p>
          <a:p>
            <a:pPr algn="just"/>
            <a:endParaRPr lang="ru-RU" dirty="0">
              <a:latin typeface="Open Sans"/>
            </a:endParaRPr>
          </a:p>
          <a:p>
            <a:pPr algn="just"/>
            <a:r>
              <a:rPr lang="ru-RU" sz="2400" dirty="0">
                <a:latin typeface="Open Sans"/>
              </a:rPr>
              <a:t>ЮРИДИЧЕСКИЕ ФАКТЫ</a:t>
            </a:r>
            <a:endParaRPr lang="ru-RU" dirty="0">
              <a:latin typeface="Open Sans"/>
            </a:endParaRPr>
          </a:p>
          <a:p>
            <a:pPr algn="just"/>
            <a:endParaRPr lang="ru-RU" dirty="0">
              <a:latin typeface="Open Sans"/>
            </a:endParaRPr>
          </a:p>
          <a:p>
            <a:pPr algn="just"/>
            <a:r>
              <a:rPr lang="ru-RU" sz="2000" b="1" dirty="0">
                <a:latin typeface="Open Sans"/>
              </a:rPr>
              <a:t>-Приобретение или сбережение имущества </a:t>
            </a:r>
            <a:r>
              <a:rPr lang="ru-RU" sz="2000" dirty="0">
                <a:latin typeface="Open Sans"/>
              </a:rPr>
              <a:t>за счет другого лица, именуемое неосновательным обогащением, влечет за собой возникновение обязательства (гл. 60 ГК). В силу ст. 1102 ГК лицо, которое без установленных законом, иным правовым актом или сделкой оснований приобрело или сберегло имущество за счет другого лица, обязано возвратить последнему приобретенное или сбереженное имущество.</a:t>
            </a:r>
          </a:p>
          <a:p>
            <a:pPr algn="just"/>
            <a:r>
              <a:rPr lang="ru-RU" sz="2000" b="1" dirty="0">
                <a:latin typeface="Open Sans"/>
              </a:rPr>
              <a:t>-Правомерные действия субъектов гражданского права </a:t>
            </a:r>
            <a:r>
              <a:rPr lang="ru-RU" sz="2000" dirty="0">
                <a:latin typeface="Open Sans"/>
              </a:rPr>
              <a:t>по предотвращению вреда личности или имуществу других лиц, которые не являются ни сделками, ни административными актами. Например, в ситуации, когда лицо, не имея поручения, иного указания или заранее обещанного согласия заинтересованного лица, совершает в интересах последнего действия по предотвращению вреда его личности или имуществу. В этом случае заинтересованное лицо обязано возместить необходимые расходы и иной реальный ущерб, понесенные лицом, действующим в его интересах (ст. 980, 984 ГК).</a:t>
            </a:r>
          </a:p>
          <a:p>
            <a:pPr algn="just"/>
            <a:r>
              <a:rPr lang="ru-RU" sz="2000" dirty="0">
                <a:latin typeface="Open Sans"/>
              </a:rPr>
              <a:t>К иным правомерным действиям относятся также действия лица, нашедшего, сохранившего и возвратившего вещь лицу, </a:t>
            </a:r>
            <a:r>
              <a:rPr lang="ru-RU" sz="2000" dirty="0" err="1">
                <a:latin typeface="Open Sans"/>
              </a:rPr>
              <a:t>управомоченному</a:t>
            </a:r>
            <a:r>
              <a:rPr lang="ru-RU" sz="2000" dirty="0">
                <a:latin typeface="Open Sans"/>
              </a:rPr>
              <a:t> на ее получение. В результате таких действий возникает обязательство последнего возместить при наличии определенных условий лицу, нашедшему вещь, необходимые расходы и уплатить вознаграждение (ст. 229 ГК).</a:t>
            </a:r>
            <a:endParaRPr lang="ru-RU" sz="2000" b="0" i="0" dirty="0">
              <a:effectLst/>
              <a:latin typeface="Open Sans"/>
            </a:endParaRPr>
          </a:p>
        </p:txBody>
      </p:sp>
    </p:spTree>
    <p:extLst>
      <p:ext uri="{BB962C8B-B14F-4D97-AF65-F5344CB8AC3E}">
        <p14:creationId xmlns:p14="http://schemas.microsoft.com/office/powerpoint/2010/main" val="2777272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56EA36-2901-A14F-A46A-358C245A8C56}"/>
              </a:ext>
            </a:extLst>
          </p:cNvPr>
          <p:cNvSpPr>
            <a:spLocks noGrp="1"/>
          </p:cNvSpPr>
          <p:nvPr>
            <p:ph type="title"/>
          </p:nvPr>
        </p:nvSpPr>
        <p:spPr/>
        <p:txBody>
          <a:bodyPr/>
          <a:lstStyle/>
          <a:p>
            <a:pPr algn="ctr"/>
            <a:r>
              <a:rPr lang="ru-RU" dirty="0"/>
              <a:t>Виды гражданско-правовой ответственности</a:t>
            </a:r>
          </a:p>
        </p:txBody>
      </p:sp>
      <p:sp>
        <p:nvSpPr>
          <p:cNvPr id="3" name="TextBox 2">
            <a:extLst>
              <a:ext uri="{FF2B5EF4-FFF2-40B4-BE49-F238E27FC236}">
                <a16:creationId xmlns:a16="http://schemas.microsoft.com/office/drawing/2014/main" id="{93191B7A-A945-064A-B3E6-29AA3009B88B}"/>
              </a:ext>
            </a:extLst>
          </p:cNvPr>
          <p:cNvSpPr txBox="1"/>
          <p:nvPr/>
        </p:nvSpPr>
        <p:spPr>
          <a:xfrm>
            <a:off x="871537" y="1885284"/>
            <a:ext cx="10101263" cy="2092881"/>
          </a:xfrm>
          <a:prstGeom prst="rect">
            <a:avLst/>
          </a:prstGeom>
          <a:noFill/>
        </p:spPr>
        <p:txBody>
          <a:bodyPr wrap="square" rtlCol="0">
            <a:spAutoFit/>
          </a:bodyPr>
          <a:lstStyle/>
          <a:p>
            <a:r>
              <a:rPr lang="ru-RU" sz="2800" b="1" dirty="0"/>
              <a:t>По признаку сферы возникновения охранительных правоотношений:</a:t>
            </a:r>
          </a:p>
          <a:p>
            <a:r>
              <a:rPr lang="ru-RU" sz="2800" dirty="0"/>
              <a:t>договорная;</a:t>
            </a:r>
          </a:p>
          <a:p>
            <a:r>
              <a:rPr lang="ru-RU" sz="2800" dirty="0"/>
              <a:t>внедоговорная;</a:t>
            </a:r>
          </a:p>
          <a:p>
            <a:endParaRPr lang="ru-RU" dirty="0"/>
          </a:p>
        </p:txBody>
      </p:sp>
    </p:spTree>
    <p:extLst>
      <p:ext uri="{BB962C8B-B14F-4D97-AF65-F5344CB8AC3E}">
        <p14:creationId xmlns:p14="http://schemas.microsoft.com/office/powerpoint/2010/main" val="3796537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DBBA26C-89C3-411F-9753-606A413F89A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3" name="Picture 12">
            <a:extLst>
              <a:ext uri="{FF2B5EF4-FFF2-40B4-BE49-F238E27FC236}">
                <a16:creationId xmlns:a16="http://schemas.microsoft.com/office/drawing/2014/main" id="{EEAD2215-6311-4D1C-B6B5-F57CB6BFCBC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5" name="Rectangle 14">
            <a:extLst>
              <a:ext uri="{FF2B5EF4-FFF2-40B4-BE49-F238E27FC236}">
                <a16:creationId xmlns:a16="http://schemas.microsoft.com/office/drawing/2014/main" id="{7BA5DE79-30D1-4A10-8DB9-0A6E523A97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9ABD0D63-D23F-4AE7-8270-4185EF9C1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72168E9E-94E9-4BE3-B88C-C8A468117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12107AC1-AA0D-4097-B03D-FD3C632AB8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TextBox 22">
            <a:extLst>
              <a:ext uri="{FF2B5EF4-FFF2-40B4-BE49-F238E27FC236}">
                <a16:creationId xmlns:a16="http://schemas.microsoft.com/office/drawing/2014/main" id="{7C8D231A-EC46-4736-B00F-76D307082204}"/>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91282" y="3262852"/>
            <a:ext cx="415636" cy="461665"/>
          </a:xfrm>
          <a:prstGeom prst="rect">
            <a:avLst/>
          </a:prstGeom>
          <a:noFill/>
        </p:spPr>
        <p:txBody>
          <a:bodyPr wrap="square" rtlCol="0">
            <a:spAutoFit/>
          </a:bodyPr>
          <a:lstStyle/>
          <a:p>
            <a:pPr algn="r">
              <a:spcAft>
                <a:spcPts val="600"/>
              </a:spcAft>
            </a:pP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
        <p:nvSpPr>
          <p:cNvPr id="25" name="Rectangle 24">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124" y="487443"/>
            <a:ext cx="5841548" cy="5841548"/>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40000"/>
                  <a:lumOff val="60000"/>
                </a:schemeClr>
              </a:solidFill>
            </a:endParaRPr>
          </a:p>
        </p:txBody>
      </p:sp>
      <p:pic>
        <p:nvPicPr>
          <p:cNvPr id="29" name="Picture 28">
            <a:extLst>
              <a:ext uri="{FF2B5EF4-FFF2-40B4-BE49-F238E27FC236}">
                <a16:creationId xmlns:a16="http://schemas.microsoft.com/office/drawing/2014/main" id="{15ADB788-8569-409E-862D-665AD53C990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4" name="Заголовок 3">
            <a:extLst>
              <a:ext uri="{FF2B5EF4-FFF2-40B4-BE49-F238E27FC236}">
                <a16:creationId xmlns:a16="http://schemas.microsoft.com/office/drawing/2014/main" id="{68D80C11-84CE-8C48-9C8D-68A3324D3414}"/>
              </a:ext>
            </a:extLst>
          </p:cNvPr>
          <p:cNvSpPr>
            <a:spLocks noGrp="1"/>
          </p:cNvSpPr>
          <p:nvPr>
            <p:ph type="title" idx="4294967295"/>
          </p:nvPr>
        </p:nvSpPr>
        <p:spPr>
          <a:xfrm>
            <a:off x="966307" y="171450"/>
            <a:ext cx="9228339" cy="5531335"/>
          </a:xfrm>
        </p:spPr>
        <p:txBody>
          <a:bodyPr vert="horz" lIns="91440" tIns="45720" rIns="91440" bIns="45720" rtlCol="0" anchor="t">
            <a:normAutofit fontScale="90000"/>
          </a:bodyPr>
          <a:lstStyle/>
          <a:p>
            <a:pPr algn="l"/>
            <a:r>
              <a:rPr lang="en-US" sz="4100" dirty="0" err="1">
                <a:solidFill>
                  <a:srgbClr val="1F2D29"/>
                </a:solidFill>
              </a:rPr>
              <a:t>Гражданско-правовая</a:t>
            </a:r>
            <a:r>
              <a:rPr lang="en-US" sz="4100" dirty="0">
                <a:solidFill>
                  <a:srgbClr val="1F2D29"/>
                </a:solidFill>
              </a:rPr>
              <a:t> </a:t>
            </a:r>
            <a:r>
              <a:rPr lang="en-US" sz="4100" dirty="0" err="1">
                <a:solidFill>
                  <a:srgbClr val="1F2D29"/>
                </a:solidFill>
              </a:rPr>
              <a:t>ответственность</a:t>
            </a:r>
            <a:r>
              <a:rPr lang="en-US" sz="4100" dirty="0">
                <a:solidFill>
                  <a:srgbClr val="1F2D29"/>
                </a:solidFill>
              </a:rPr>
              <a:t> — </a:t>
            </a:r>
            <a:r>
              <a:rPr lang="ru-RU" sz="4400" dirty="0"/>
              <a:t>это обеспеченное государственным принуждением возложение предусмотренных законом или договором лишений имущественного характера на лицо, совершившее неправомерное действие.</a:t>
            </a:r>
            <a:br>
              <a:rPr lang="en-US" sz="4100" dirty="0">
                <a:solidFill>
                  <a:srgbClr val="1F2D29"/>
                </a:solidFill>
              </a:rPr>
            </a:br>
            <a:br>
              <a:rPr lang="en-US" sz="4100" dirty="0">
                <a:solidFill>
                  <a:srgbClr val="1F2D29"/>
                </a:solidFill>
              </a:rPr>
            </a:br>
            <a:br>
              <a:rPr lang="en-US" sz="4100" dirty="0">
                <a:solidFill>
                  <a:srgbClr val="1F2D29"/>
                </a:solidFill>
              </a:rPr>
            </a:br>
            <a:endParaRPr lang="en-US" sz="4100" dirty="0">
              <a:solidFill>
                <a:srgbClr val="1F2D29"/>
              </a:solidFill>
            </a:endParaRPr>
          </a:p>
        </p:txBody>
      </p:sp>
      <p:sp>
        <p:nvSpPr>
          <p:cNvPr id="31" name="Rectangle 30">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ight Triangle 32">
            <a:extLst>
              <a:ext uri="{FF2B5EF4-FFF2-40B4-BE49-F238E27FC236}">
                <a16:creationId xmlns:a16="http://schemas.microsoft.com/office/drawing/2014/main" id="{2663C086-1480-4E81-BD6F-3E43A4C38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585313" y="2747897"/>
            <a:ext cx="353147" cy="353147"/>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AF19F4E-A001-7B4D-9E0F-97E6DB5CB141}"/>
              </a:ext>
            </a:extLst>
          </p:cNvPr>
          <p:cNvSpPr txBox="1"/>
          <p:nvPr/>
        </p:nvSpPr>
        <p:spPr>
          <a:xfrm>
            <a:off x="2486025" y="3200400"/>
            <a:ext cx="184731" cy="369332"/>
          </a:xfrm>
          <a:prstGeom prst="rect">
            <a:avLst/>
          </a:prstGeom>
          <a:noFill/>
        </p:spPr>
        <p:txBody>
          <a:bodyPr wrap="none" rtlCol="0">
            <a:spAutoFit/>
          </a:bodyPr>
          <a:lstStyle/>
          <a:p>
            <a:endParaRPr lang="ru-RU" dirty="0"/>
          </a:p>
        </p:txBody>
      </p:sp>
    </p:spTree>
    <p:extLst>
      <p:ext uri="{BB962C8B-B14F-4D97-AF65-F5344CB8AC3E}">
        <p14:creationId xmlns:p14="http://schemas.microsoft.com/office/powerpoint/2010/main" val="2848209695"/>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B281FD-1627-1F4E-8EE1-E99759C3236C}"/>
              </a:ext>
            </a:extLst>
          </p:cNvPr>
          <p:cNvSpPr>
            <a:spLocks noGrp="1"/>
          </p:cNvSpPr>
          <p:nvPr>
            <p:ph type="title"/>
          </p:nvPr>
        </p:nvSpPr>
        <p:spPr>
          <a:xfrm>
            <a:off x="982388" y="161365"/>
            <a:ext cx="9788706" cy="3133163"/>
          </a:xfrm>
        </p:spPr>
        <p:txBody>
          <a:bodyPr>
            <a:normAutofit fontScale="90000"/>
          </a:bodyPr>
          <a:lstStyle/>
          <a:p>
            <a:pPr algn="ctr"/>
            <a:r>
              <a:rPr lang="ru-RU" sz="2800" b="1" dirty="0"/>
              <a:t>ДОГОВОРНАЯ ОТВЕТСТВЕННОСТЬ-</a:t>
            </a:r>
            <a:r>
              <a:rPr lang="ru-RU" dirty="0"/>
              <a:t> ответственность за нарушение условий договора, вызывающая для нарушителя отрицательные последствия в виде лишения субъективных гражданских прав либо возложения новых или дополнительных </a:t>
            </a:r>
            <a:r>
              <a:rPr lang="ru-RU" dirty="0" err="1"/>
              <a:t>гражданскоправовых</a:t>
            </a:r>
            <a:r>
              <a:rPr lang="ru-RU" dirty="0"/>
              <a:t> обязанностей.</a:t>
            </a:r>
            <a:endParaRPr lang="ru-RU" sz="2800" b="1" dirty="0"/>
          </a:p>
        </p:txBody>
      </p:sp>
      <p:sp>
        <p:nvSpPr>
          <p:cNvPr id="3" name="TextBox 2">
            <a:extLst>
              <a:ext uri="{FF2B5EF4-FFF2-40B4-BE49-F238E27FC236}">
                <a16:creationId xmlns:a16="http://schemas.microsoft.com/office/drawing/2014/main" id="{DE0692A0-95A6-8442-B5D8-8DECEE4509D7}"/>
              </a:ext>
            </a:extLst>
          </p:cNvPr>
          <p:cNvSpPr txBox="1"/>
          <p:nvPr/>
        </p:nvSpPr>
        <p:spPr>
          <a:xfrm>
            <a:off x="1398494" y="3832411"/>
            <a:ext cx="9372600" cy="2308324"/>
          </a:xfrm>
          <a:prstGeom prst="rect">
            <a:avLst/>
          </a:prstGeom>
          <a:noFill/>
        </p:spPr>
        <p:txBody>
          <a:bodyPr wrap="square" rtlCol="0">
            <a:spAutoFit/>
          </a:bodyPr>
          <a:lstStyle/>
          <a:p>
            <a:r>
              <a:rPr lang="ru-RU" sz="2400" dirty="0"/>
              <a:t>Основанием возникновения договорной ответственности является нарушение договора. Договорная ответственность связана с нарушением конкретной обязанности в регулятивном относительном обязательстве, существующем между сторонами, и устанавливается в законе, регламентирующем данное обязательство, а также в самом договоре.</a:t>
            </a:r>
          </a:p>
        </p:txBody>
      </p:sp>
    </p:spTree>
    <p:extLst>
      <p:ext uri="{BB962C8B-B14F-4D97-AF65-F5344CB8AC3E}">
        <p14:creationId xmlns:p14="http://schemas.microsoft.com/office/powerpoint/2010/main" val="2509364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16BD99-D3CE-5A40-BC85-EF6A43995722}"/>
              </a:ext>
            </a:extLst>
          </p:cNvPr>
          <p:cNvSpPr>
            <a:spLocks noGrp="1"/>
          </p:cNvSpPr>
          <p:nvPr>
            <p:ph type="title"/>
          </p:nvPr>
        </p:nvSpPr>
        <p:spPr>
          <a:xfrm>
            <a:off x="1640542" y="107576"/>
            <a:ext cx="8929598" cy="995241"/>
          </a:xfrm>
        </p:spPr>
        <p:txBody>
          <a:bodyPr>
            <a:normAutofit/>
          </a:bodyPr>
          <a:lstStyle/>
          <a:p>
            <a:pPr algn="ctr" fontAlgn="base"/>
            <a:r>
              <a:rPr lang="ru-RU" sz="3200" dirty="0"/>
              <a:t>Внедоговорная ответственность</a:t>
            </a:r>
          </a:p>
        </p:txBody>
      </p:sp>
      <p:sp>
        <p:nvSpPr>
          <p:cNvPr id="3" name="TextBox 2">
            <a:extLst>
              <a:ext uri="{FF2B5EF4-FFF2-40B4-BE49-F238E27FC236}">
                <a16:creationId xmlns:a16="http://schemas.microsoft.com/office/drawing/2014/main" id="{C5623A92-DF2A-F640-8F9E-9777B33E8DAC}"/>
              </a:ext>
            </a:extLst>
          </p:cNvPr>
          <p:cNvSpPr txBox="1"/>
          <p:nvPr/>
        </p:nvSpPr>
        <p:spPr>
          <a:xfrm>
            <a:off x="1157289" y="1600199"/>
            <a:ext cx="10029824" cy="4154984"/>
          </a:xfrm>
          <a:prstGeom prst="rect">
            <a:avLst/>
          </a:prstGeom>
          <a:noFill/>
        </p:spPr>
        <p:txBody>
          <a:bodyPr wrap="square" rtlCol="0">
            <a:spAutoFit/>
          </a:bodyPr>
          <a:lstStyle/>
          <a:p>
            <a:r>
              <a:rPr lang="ru-RU" sz="2400" dirty="0"/>
              <a:t>— это обязательства, возникающие не на основе соглашения сторон, а в связи с наступлением фактов, предусмотренных в законе, а именно: </a:t>
            </a:r>
          </a:p>
          <a:p>
            <a:r>
              <a:rPr lang="ru-RU" sz="2400" dirty="0"/>
              <a:t>1)</a:t>
            </a:r>
            <a:br>
              <a:rPr lang="ru-RU" sz="2400" dirty="0"/>
            </a:br>
            <a:r>
              <a:rPr lang="ru-RU" sz="2400" dirty="0"/>
              <a:t>причинения вреда одним субъектом другому ( </a:t>
            </a:r>
            <a:r>
              <a:rPr lang="ru-RU" sz="2400" dirty="0" err="1"/>
              <a:t>деликтная</a:t>
            </a:r>
            <a:r>
              <a:rPr lang="ru-RU" sz="2400" dirty="0"/>
              <a:t>);</a:t>
            </a:r>
          </a:p>
          <a:p>
            <a:r>
              <a:rPr lang="ru-RU" sz="2400" dirty="0"/>
              <a:t> 2)</a:t>
            </a:r>
            <a:br>
              <a:rPr lang="ru-RU" sz="2400" dirty="0"/>
            </a:br>
            <a:r>
              <a:rPr lang="ru-RU" sz="2400" dirty="0"/>
              <a:t>приобретения или сбережения имущества за счет средств другого лица без достаточных оснований (неосновательное обогащение); </a:t>
            </a:r>
            <a:br>
              <a:rPr lang="ru-RU" sz="2400" dirty="0"/>
            </a:br>
            <a:r>
              <a:rPr lang="ru-RU" sz="2400" dirty="0"/>
              <a:t>3) совершения некоторых действий в чужом интересе без поручения.</a:t>
            </a:r>
            <a:br>
              <a:rPr lang="ru-RU" sz="2400" dirty="0"/>
            </a:br>
            <a:endParaRPr lang="ru-RU" sz="2400" dirty="0"/>
          </a:p>
        </p:txBody>
      </p:sp>
    </p:spTree>
    <p:extLst>
      <p:ext uri="{BB962C8B-B14F-4D97-AF65-F5344CB8AC3E}">
        <p14:creationId xmlns:p14="http://schemas.microsoft.com/office/powerpoint/2010/main" val="12605836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45D736-D55F-ED4F-95C9-7C589190B0F7}"/>
              </a:ext>
            </a:extLst>
          </p:cNvPr>
          <p:cNvSpPr>
            <a:spLocks noGrp="1"/>
          </p:cNvSpPr>
          <p:nvPr>
            <p:ph type="title"/>
          </p:nvPr>
        </p:nvSpPr>
        <p:spPr/>
        <p:txBody>
          <a:bodyPr/>
          <a:lstStyle/>
          <a:p>
            <a:pPr algn="ctr"/>
            <a:r>
              <a:rPr lang="ru-RU" dirty="0">
                <a:latin typeface="Roboto"/>
              </a:rPr>
              <a:t>Обязательства вследствие причинения вреда —</a:t>
            </a:r>
            <a:endParaRPr lang="ru-RU" dirty="0"/>
          </a:p>
        </p:txBody>
      </p:sp>
      <p:sp>
        <p:nvSpPr>
          <p:cNvPr id="3" name="Прямоугольник 2">
            <a:extLst>
              <a:ext uri="{FF2B5EF4-FFF2-40B4-BE49-F238E27FC236}">
                <a16:creationId xmlns:a16="http://schemas.microsoft.com/office/drawing/2014/main" id="{79F21644-53C3-8B46-B0BD-E7B448ACB240}"/>
              </a:ext>
            </a:extLst>
          </p:cNvPr>
          <p:cNvSpPr/>
          <p:nvPr/>
        </p:nvSpPr>
        <p:spPr>
          <a:xfrm>
            <a:off x="1185669" y="1885286"/>
            <a:ext cx="7958331" cy="2677656"/>
          </a:xfrm>
          <a:prstGeom prst="rect">
            <a:avLst/>
          </a:prstGeom>
        </p:spPr>
        <p:txBody>
          <a:bodyPr wrap="square">
            <a:spAutoFit/>
          </a:bodyPr>
          <a:lstStyle/>
          <a:p>
            <a:r>
              <a:rPr lang="ru-RU" sz="2400" dirty="0">
                <a:latin typeface="Roboto"/>
              </a:rPr>
              <a:t>это такие гражданско-правовые обязательства, в силу которых потерпевший (кредитор) имеет право требования от </a:t>
            </a:r>
            <a:r>
              <a:rPr lang="ru-RU" sz="2400" dirty="0" err="1">
                <a:latin typeface="Roboto"/>
              </a:rPr>
              <a:t>причинителя</a:t>
            </a:r>
            <a:r>
              <a:rPr lang="ru-RU" sz="2400" dirty="0">
                <a:latin typeface="Roboto"/>
              </a:rPr>
              <a:t> (должника) полного возмещения противоправно причиненного вреда, что направлено на ликвидацию последствий правонарушения, на восстановление имущественного состояния потерпевшего.</a:t>
            </a:r>
            <a:endParaRPr lang="ru-RU" sz="2400" dirty="0"/>
          </a:p>
        </p:txBody>
      </p:sp>
    </p:spTree>
    <p:extLst>
      <p:ext uri="{BB962C8B-B14F-4D97-AF65-F5344CB8AC3E}">
        <p14:creationId xmlns:p14="http://schemas.microsoft.com/office/powerpoint/2010/main" val="12376390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B7669B-694F-7349-ADB5-985895270F20}"/>
              </a:ext>
            </a:extLst>
          </p:cNvPr>
          <p:cNvSpPr>
            <a:spLocks noGrp="1"/>
          </p:cNvSpPr>
          <p:nvPr>
            <p:ph type="title"/>
          </p:nvPr>
        </p:nvSpPr>
        <p:spPr>
          <a:xfrm>
            <a:off x="1368795" y="293706"/>
            <a:ext cx="7958331" cy="1077229"/>
          </a:xfrm>
        </p:spPr>
        <p:txBody>
          <a:bodyPr>
            <a:normAutofit/>
          </a:bodyPr>
          <a:lstStyle/>
          <a:p>
            <a:r>
              <a:rPr lang="ru-RU" dirty="0"/>
              <a:t>Компенсация морального вреда, </a:t>
            </a:r>
          </a:p>
        </p:txBody>
      </p:sp>
      <p:sp>
        <p:nvSpPr>
          <p:cNvPr id="3" name="TextBox 2">
            <a:extLst>
              <a:ext uri="{FF2B5EF4-FFF2-40B4-BE49-F238E27FC236}">
                <a16:creationId xmlns:a16="http://schemas.microsoft.com/office/drawing/2014/main" id="{66894B8E-16C6-AD4B-8222-C07B5C39BCC1}"/>
              </a:ext>
            </a:extLst>
          </p:cNvPr>
          <p:cNvSpPr txBox="1"/>
          <p:nvPr/>
        </p:nvSpPr>
        <p:spPr>
          <a:xfrm>
            <a:off x="1257301" y="1028700"/>
            <a:ext cx="9415462" cy="5262979"/>
          </a:xfrm>
          <a:prstGeom prst="rect">
            <a:avLst/>
          </a:prstGeom>
          <a:noFill/>
        </p:spPr>
        <p:txBody>
          <a:bodyPr wrap="square" rtlCol="0">
            <a:spAutoFit/>
          </a:bodyPr>
          <a:lstStyle/>
          <a:p>
            <a:r>
              <a:rPr lang="ru-RU" sz="2400" dirty="0"/>
              <a:t>т. е. физических и нравственных страданий гражданина. </a:t>
            </a:r>
          </a:p>
          <a:p>
            <a:r>
              <a:rPr lang="ru-RU" sz="2400" dirty="0"/>
              <a:t>Моральный вред может быть возмещен не во всех ситуациях, а только в случаях, предусмотренных законом.</a:t>
            </a:r>
          </a:p>
          <a:p>
            <a:r>
              <a:rPr lang="ru-RU" sz="2400" dirty="0"/>
              <a:t>Во-первых, моральный вред может быть причинен нарушением личных неимущественных прав, например, распространением сведений, порочащих честь и достоинство, причинением вреда жизни и здоровью, незаконным осуждением, заключением под стражу и др. Подлежит возмещению моральный вред, причиненный любым нарушением личных неимущественных прав.</a:t>
            </a:r>
          </a:p>
          <a:p>
            <a:r>
              <a:rPr lang="ru-RU" sz="2400" dirty="0"/>
              <a:t>Во-вторых, моральный вред может быть причинен нарушением имущественных прав гражданина. Такой вред подлежит компенсации только в случаях, специально предусмотренных законом: например, при нарушении прав потребителя и проч.</a:t>
            </a:r>
          </a:p>
        </p:txBody>
      </p:sp>
    </p:spTree>
    <p:extLst>
      <p:ext uri="{BB962C8B-B14F-4D97-AF65-F5344CB8AC3E}">
        <p14:creationId xmlns:p14="http://schemas.microsoft.com/office/powerpoint/2010/main" val="3455008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947F33-F30C-5240-BFC4-442AE95E47C1}"/>
              </a:ext>
            </a:extLst>
          </p:cNvPr>
          <p:cNvSpPr>
            <a:spLocks noGrp="1"/>
          </p:cNvSpPr>
          <p:nvPr>
            <p:ph type="title"/>
          </p:nvPr>
        </p:nvSpPr>
        <p:spPr/>
        <p:txBody>
          <a:bodyPr/>
          <a:lstStyle/>
          <a:p>
            <a:pPr algn="ctr"/>
            <a:r>
              <a:rPr lang="ru-RU" dirty="0"/>
              <a:t>Виды гражданско-правовой ответственности</a:t>
            </a:r>
          </a:p>
        </p:txBody>
      </p:sp>
      <p:sp>
        <p:nvSpPr>
          <p:cNvPr id="4" name="TextBox 3">
            <a:extLst>
              <a:ext uri="{FF2B5EF4-FFF2-40B4-BE49-F238E27FC236}">
                <a16:creationId xmlns:a16="http://schemas.microsoft.com/office/drawing/2014/main" id="{E14E3034-8623-2846-B7C8-33E79EA6B5A3}"/>
              </a:ext>
            </a:extLst>
          </p:cNvPr>
          <p:cNvSpPr txBox="1"/>
          <p:nvPr/>
        </p:nvSpPr>
        <p:spPr>
          <a:xfrm>
            <a:off x="1085850" y="1885285"/>
            <a:ext cx="9772649" cy="3539430"/>
          </a:xfrm>
          <a:prstGeom prst="rect">
            <a:avLst/>
          </a:prstGeom>
          <a:noFill/>
        </p:spPr>
        <p:txBody>
          <a:bodyPr wrap="square" rtlCol="0">
            <a:spAutoFit/>
          </a:bodyPr>
          <a:lstStyle/>
          <a:p>
            <a:r>
              <a:rPr lang="ru-RU" sz="3200" b="1" dirty="0"/>
              <a:t>По признакам множественности лиц на обязанной стороне и способу исполнения охранительных обязанностей:</a:t>
            </a:r>
            <a:endParaRPr lang="ru-RU" sz="3200" dirty="0"/>
          </a:p>
          <a:p>
            <a:r>
              <a:rPr lang="ru-RU" sz="3200" dirty="0"/>
              <a:t>долевая;</a:t>
            </a:r>
          </a:p>
          <a:p>
            <a:r>
              <a:rPr lang="ru-RU" sz="3200" dirty="0"/>
              <a:t>солидарная;</a:t>
            </a:r>
          </a:p>
          <a:p>
            <a:r>
              <a:rPr lang="ru-RU" sz="3200" dirty="0"/>
              <a:t>субсидиарная;</a:t>
            </a:r>
          </a:p>
          <a:p>
            <a:r>
              <a:rPr lang="ru-RU" sz="3200" dirty="0"/>
              <a:t>смешанная.</a:t>
            </a:r>
          </a:p>
        </p:txBody>
      </p:sp>
    </p:spTree>
    <p:extLst>
      <p:ext uri="{BB962C8B-B14F-4D97-AF65-F5344CB8AC3E}">
        <p14:creationId xmlns:p14="http://schemas.microsoft.com/office/powerpoint/2010/main" val="3659281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A18BB1-0852-C440-B14F-8E7D9F579B48}"/>
              </a:ext>
            </a:extLst>
          </p:cNvPr>
          <p:cNvSpPr>
            <a:spLocks noGrp="1"/>
          </p:cNvSpPr>
          <p:nvPr>
            <p:ph type="title"/>
          </p:nvPr>
        </p:nvSpPr>
        <p:spPr/>
        <p:txBody>
          <a:bodyPr/>
          <a:lstStyle/>
          <a:p>
            <a:pPr algn="ctr"/>
            <a:r>
              <a:rPr lang="ru-RU" b="1" dirty="0"/>
              <a:t>Ответственность должника за действия третьих лиц:</a:t>
            </a:r>
            <a:endParaRPr lang="ru-RU" dirty="0"/>
          </a:p>
        </p:txBody>
      </p:sp>
      <p:sp>
        <p:nvSpPr>
          <p:cNvPr id="3" name="TextBox 2">
            <a:extLst>
              <a:ext uri="{FF2B5EF4-FFF2-40B4-BE49-F238E27FC236}">
                <a16:creationId xmlns:a16="http://schemas.microsoft.com/office/drawing/2014/main" id="{F7A190AF-2921-0C42-A9A1-E9E9FC78271F}"/>
              </a:ext>
            </a:extLst>
          </p:cNvPr>
          <p:cNvSpPr txBox="1"/>
          <p:nvPr/>
        </p:nvSpPr>
        <p:spPr>
          <a:xfrm>
            <a:off x="1071563" y="1757362"/>
            <a:ext cx="10229850" cy="1815882"/>
          </a:xfrm>
          <a:prstGeom prst="rect">
            <a:avLst/>
          </a:prstGeom>
          <a:noFill/>
        </p:spPr>
        <p:txBody>
          <a:bodyPr wrap="square" rtlCol="0">
            <a:spAutoFit/>
          </a:bodyPr>
          <a:lstStyle/>
          <a:p>
            <a:r>
              <a:rPr lang="ru-RU" sz="2800" dirty="0"/>
              <a:t>В силу ст. 313 ГК РФ исполнение обязательства может быть возложено на третье лицо, если из закона, иных правовых актов, условий или существа данного правоотношения не вытекает обязанность должника исполнить его лично.</a:t>
            </a:r>
          </a:p>
        </p:txBody>
      </p:sp>
    </p:spTree>
    <p:extLst>
      <p:ext uri="{BB962C8B-B14F-4D97-AF65-F5344CB8AC3E}">
        <p14:creationId xmlns:p14="http://schemas.microsoft.com/office/powerpoint/2010/main" val="3768846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AA257B-4781-ED4F-B846-1FC7B0960F1F}"/>
              </a:ext>
            </a:extLst>
          </p:cNvPr>
          <p:cNvSpPr>
            <a:spLocks noGrp="1"/>
          </p:cNvSpPr>
          <p:nvPr>
            <p:ph type="title"/>
          </p:nvPr>
        </p:nvSpPr>
        <p:spPr>
          <a:xfrm>
            <a:off x="1680882" y="1"/>
            <a:ext cx="8889257" cy="1021976"/>
          </a:xfrm>
        </p:spPr>
        <p:txBody>
          <a:bodyPr/>
          <a:lstStyle/>
          <a:p>
            <a:pPr algn="ctr"/>
            <a:r>
              <a:rPr lang="ru-RU" dirty="0"/>
              <a:t>Регрессная ответственность-</a:t>
            </a:r>
          </a:p>
        </p:txBody>
      </p:sp>
      <p:sp>
        <p:nvSpPr>
          <p:cNvPr id="3" name="TextBox 2">
            <a:extLst>
              <a:ext uri="{FF2B5EF4-FFF2-40B4-BE49-F238E27FC236}">
                <a16:creationId xmlns:a16="http://schemas.microsoft.com/office/drawing/2014/main" id="{BB3BDF9E-D8EB-DF4E-9321-7464DA1690FF}"/>
              </a:ext>
            </a:extLst>
          </p:cNvPr>
          <p:cNvSpPr txBox="1"/>
          <p:nvPr/>
        </p:nvSpPr>
        <p:spPr>
          <a:xfrm>
            <a:off x="1071563" y="1343023"/>
            <a:ext cx="10143284" cy="3046988"/>
          </a:xfrm>
          <a:prstGeom prst="rect">
            <a:avLst/>
          </a:prstGeom>
          <a:noFill/>
        </p:spPr>
        <p:txBody>
          <a:bodyPr wrap="square" rtlCol="0">
            <a:spAutoFit/>
          </a:bodyPr>
          <a:lstStyle/>
          <a:p>
            <a:r>
              <a:rPr lang="ru-RU" sz="2400" dirty="0"/>
              <a:t>допускается ответственность одного лица за деятельность другого, и состоит в восстановлении имущественной сферы того лица, которое понесло убытки по вине другого. Так, за вред, причиненный работником юридического лица при исполнении им трудовых (служебных) обязанностей, ответственность несет само юридическое лицо, однако затем при определенных условиях юридическое лицо будет иметь право предъявить регрессное требование к работнику, виновному в причинении вреда.</a:t>
            </a:r>
          </a:p>
        </p:txBody>
      </p:sp>
    </p:spTree>
    <p:extLst>
      <p:ext uri="{BB962C8B-B14F-4D97-AF65-F5344CB8AC3E}">
        <p14:creationId xmlns:p14="http://schemas.microsoft.com/office/powerpoint/2010/main" val="16353481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B9DA6C-52C7-9941-A115-E3DE559907DD}"/>
              </a:ext>
            </a:extLst>
          </p:cNvPr>
          <p:cNvSpPr>
            <a:spLocks noGrp="1"/>
          </p:cNvSpPr>
          <p:nvPr>
            <p:ph type="title"/>
          </p:nvPr>
        </p:nvSpPr>
        <p:spPr>
          <a:xfrm>
            <a:off x="2257426" y="214312"/>
            <a:ext cx="8312714" cy="1670973"/>
          </a:xfrm>
        </p:spPr>
        <p:txBody>
          <a:bodyPr/>
          <a:lstStyle/>
          <a:p>
            <a:pPr algn="ctr"/>
            <a:br>
              <a:rPr lang="ru-RU" dirty="0"/>
            </a:br>
            <a:endParaRPr lang="ru-RU" dirty="0"/>
          </a:p>
        </p:txBody>
      </p:sp>
      <p:sp>
        <p:nvSpPr>
          <p:cNvPr id="3" name="TextBox 2">
            <a:extLst>
              <a:ext uri="{FF2B5EF4-FFF2-40B4-BE49-F238E27FC236}">
                <a16:creationId xmlns:a16="http://schemas.microsoft.com/office/drawing/2014/main" id="{68FFD655-621A-3642-BB42-76134F2D1ACE}"/>
              </a:ext>
            </a:extLst>
          </p:cNvPr>
          <p:cNvSpPr txBox="1"/>
          <p:nvPr/>
        </p:nvSpPr>
        <p:spPr>
          <a:xfrm>
            <a:off x="1228725" y="1185863"/>
            <a:ext cx="9701213" cy="2308324"/>
          </a:xfrm>
          <a:prstGeom prst="rect">
            <a:avLst/>
          </a:prstGeom>
          <a:noFill/>
        </p:spPr>
        <p:txBody>
          <a:bodyPr wrap="square" rtlCol="0">
            <a:spAutoFit/>
          </a:bodyPr>
          <a:lstStyle/>
          <a:p>
            <a:r>
              <a:rPr lang="ru-RU" dirty="0"/>
              <a:t> </a:t>
            </a:r>
            <a:r>
              <a:rPr lang="ru-RU" sz="2400" dirty="0"/>
              <a:t>Иск — это требование о принудительной защите нарушенного или оспариваемого права, предъявленное в суд в установленном законом порядке. </a:t>
            </a:r>
          </a:p>
          <a:p>
            <a:r>
              <a:rPr lang="ru-RU" sz="2400" dirty="0"/>
              <a:t>Исковая давность — это срок для защиты нарушенного права по иску лица, в течение которого истец может твердо рассчитывать на помощь государства.</a:t>
            </a:r>
          </a:p>
        </p:txBody>
      </p:sp>
    </p:spTree>
    <p:extLst>
      <p:ext uri="{BB962C8B-B14F-4D97-AF65-F5344CB8AC3E}">
        <p14:creationId xmlns:p14="http://schemas.microsoft.com/office/powerpoint/2010/main" val="3791161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9BFE31-CF6C-3842-90B7-77F1596E5407}"/>
              </a:ext>
            </a:extLst>
          </p:cNvPr>
          <p:cNvSpPr>
            <a:spLocks noGrp="1"/>
          </p:cNvSpPr>
          <p:nvPr>
            <p:ph type="title"/>
          </p:nvPr>
        </p:nvSpPr>
        <p:spPr>
          <a:xfrm>
            <a:off x="2611808" y="157164"/>
            <a:ext cx="7958331" cy="1214436"/>
          </a:xfrm>
        </p:spPr>
        <p:txBody>
          <a:bodyPr/>
          <a:lstStyle/>
          <a:p>
            <a:pPr algn="ctr"/>
            <a:r>
              <a:rPr lang="ru-RU" dirty="0"/>
              <a:t>Исковая </a:t>
            </a:r>
            <a:r>
              <a:rPr lang="ru-RU" dirty="0">
                <a:solidFill>
                  <a:srgbClr val="FF0000"/>
                </a:solidFill>
              </a:rPr>
              <a:t>давность не распространяется </a:t>
            </a:r>
            <a:r>
              <a:rPr lang="ru-RU" dirty="0"/>
              <a:t>на требования: </a:t>
            </a:r>
          </a:p>
        </p:txBody>
      </p:sp>
      <p:sp>
        <p:nvSpPr>
          <p:cNvPr id="3" name="TextBox 2">
            <a:extLst>
              <a:ext uri="{FF2B5EF4-FFF2-40B4-BE49-F238E27FC236}">
                <a16:creationId xmlns:a16="http://schemas.microsoft.com/office/drawing/2014/main" id="{96BCE287-A2FE-E04E-B79A-72571585B59C}"/>
              </a:ext>
            </a:extLst>
          </p:cNvPr>
          <p:cNvSpPr txBox="1"/>
          <p:nvPr/>
        </p:nvSpPr>
        <p:spPr>
          <a:xfrm>
            <a:off x="1185863" y="1657350"/>
            <a:ext cx="9658349" cy="4401205"/>
          </a:xfrm>
          <a:prstGeom prst="rect">
            <a:avLst/>
          </a:prstGeom>
          <a:noFill/>
        </p:spPr>
        <p:txBody>
          <a:bodyPr wrap="square" rtlCol="0">
            <a:spAutoFit/>
          </a:bodyPr>
          <a:lstStyle/>
          <a:p>
            <a:pPr fontAlgn="base"/>
            <a:r>
              <a:rPr lang="ru-RU" dirty="0"/>
              <a:t> </a:t>
            </a:r>
            <a:r>
              <a:rPr lang="ru-RU" sz="2000" dirty="0"/>
              <a:t>1)</a:t>
            </a:r>
          </a:p>
          <a:p>
            <a:pPr fontAlgn="base"/>
            <a:r>
              <a:rPr lang="ru-RU" sz="2000" dirty="0"/>
              <a:t>о защите личных неимущественных благ и других нематериальных благ, кроме случаев, предусмотренных законом; </a:t>
            </a:r>
          </a:p>
          <a:p>
            <a:pPr fontAlgn="base"/>
            <a:r>
              <a:rPr lang="ru-RU" sz="2000" dirty="0"/>
              <a:t>2)</a:t>
            </a:r>
          </a:p>
          <a:p>
            <a:pPr fontAlgn="base"/>
            <a:r>
              <a:rPr lang="ru-RU" sz="2000" dirty="0"/>
              <a:t>вкладчиков к банку о выдаче вкладов; </a:t>
            </a:r>
          </a:p>
          <a:p>
            <a:pPr fontAlgn="base"/>
            <a:r>
              <a:rPr lang="ru-RU" sz="2000" dirty="0"/>
              <a:t>3)</a:t>
            </a:r>
          </a:p>
          <a:p>
            <a:pPr fontAlgn="base"/>
            <a:r>
              <a:rPr lang="ru-RU" sz="2000" dirty="0">
                <a:solidFill>
                  <a:srgbClr val="FF0000"/>
                </a:solidFill>
              </a:rPr>
              <a:t>о возмещении вреда, причиненного жизни или здоровью гражданина; </a:t>
            </a:r>
          </a:p>
          <a:p>
            <a:pPr fontAlgn="base"/>
            <a:r>
              <a:rPr lang="ru-RU" sz="2000" dirty="0"/>
              <a:t>4)</a:t>
            </a:r>
          </a:p>
          <a:p>
            <a:pPr fontAlgn="base"/>
            <a:r>
              <a:rPr lang="ru-RU" sz="2000" dirty="0"/>
              <a:t>собственника или иного владельца об устранении всяких нарушений права собственности* или иного вещного права и др.</a:t>
            </a:r>
          </a:p>
          <a:p>
            <a:pPr fontAlgn="base"/>
            <a:r>
              <a:rPr lang="ru-RU" sz="2000" dirty="0"/>
              <a:t>Общий срок исковой давности устанавливается в три года. Сроки исковой давности и порядок их исчисления не могут быть изменены соглашением сторон, поэтому сокращенные сроки исковой давности могут устанавливаться только законом.</a:t>
            </a:r>
          </a:p>
        </p:txBody>
      </p:sp>
    </p:spTree>
    <p:extLst>
      <p:ext uri="{BB962C8B-B14F-4D97-AF65-F5344CB8AC3E}">
        <p14:creationId xmlns:p14="http://schemas.microsoft.com/office/powerpoint/2010/main" val="17324759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B9BFE6-C5B2-604D-9A8C-4B03D1CCF04F}"/>
              </a:ext>
            </a:extLst>
          </p:cNvPr>
          <p:cNvSpPr>
            <a:spLocks noGrp="1"/>
          </p:cNvSpPr>
          <p:nvPr>
            <p:ph type="title"/>
          </p:nvPr>
        </p:nvSpPr>
        <p:spPr/>
        <p:txBody>
          <a:bodyPr/>
          <a:lstStyle/>
          <a:p>
            <a:endParaRPr lang="ru-RU"/>
          </a:p>
        </p:txBody>
      </p:sp>
      <p:pic>
        <p:nvPicPr>
          <p:cNvPr id="4" name="Рисунок 3" descr="Изображение выглядит как снимок экрана, монитор, компьютер, экран&#10;&#10;Автоматически созданное описание">
            <a:extLst>
              <a:ext uri="{FF2B5EF4-FFF2-40B4-BE49-F238E27FC236}">
                <a16:creationId xmlns:a16="http://schemas.microsoft.com/office/drawing/2014/main" id="{656D4243-DBE9-C942-9540-B69F4CC6E3E2}"/>
              </a:ext>
            </a:extLst>
          </p:cNvPr>
          <p:cNvPicPr>
            <a:picLocks noChangeAspect="1"/>
          </p:cNvPicPr>
          <p:nvPr/>
        </p:nvPicPr>
        <p:blipFill>
          <a:blip r:embed="rId2"/>
          <a:stretch>
            <a:fillRect/>
          </a:stretch>
        </p:blipFill>
        <p:spPr>
          <a:xfrm>
            <a:off x="609600" y="0"/>
            <a:ext cx="10972800" cy="6858000"/>
          </a:xfrm>
          <a:prstGeom prst="rect">
            <a:avLst/>
          </a:prstGeom>
        </p:spPr>
      </p:pic>
    </p:spTree>
    <p:extLst>
      <p:ext uri="{BB962C8B-B14F-4D97-AF65-F5344CB8AC3E}">
        <p14:creationId xmlns:p14="http://schemas.microsoft.com/office/powerpoint/2010/main" val="1282599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5F04CA-244E-B940-89BE-02438A029966}"/>
              </a:ext>
            </a:extLst>
          </p:cNvPr>
          <p:cNvSpPr>
            <a:spLocks noGrp="1"/>
          </p:cNvSpPr>
          <p:nvPr>
            <p:ph type="title"/>
          </p:nvPr>
        </p:nvSpPr>
        <p:spPr/>
        <p:txBody>
          <a:bodyPr/>
          <a:lstStyle/>
          <a:p>
            <a:pPr algn="ctr"/>
            <a:r>
              <a:rPr lang="ru-RU" dirty="0"/>
              <a:t>специфические черты гражданско-правовой ответственности</a:t>
            </a:r>
          </a:p>
        </p:txBody>
      </p:sp>
      <p:sp>
        <p:nvSpPr>
          <p:cNvPr id="3" name="TextBox 2">
            <a:extLst>
              <a:ext uri="{FF2B5EF4-FFF2-40B4-BE49-F238E27FC236}">
                <a16:creationId xmlns:a16="http://schemas.microsoft.com/office/drawing/2014/main" id="{CF433439-FC06-E244-971E-6B102B70F43C}"/>
              </a:ext>
            </a:extLst>
          </p:cNvPr>
          <p:cNvSpPr txBox="1"/>
          <p:nvPr/>
        </p:nvSpPr>
        <p:spPr>
          <a:xfrm>
            <a:off x="1042988" y="1885285"/>
            <a:ext cx="10344150" cy="5078313"/>
          </a:xfrm>
          <a:prstGeom prst="rect">
            <a:avLst/>
          </a:prstGeom>
          <a:noFill/>
        </p:spPr>
        <p:txBody>
          <a:bodyPr wrap="square" rtlCol="0">
            <a:spAutoFit/>
          </a:bodyPr>
          <a:lstStyle/>
          <a:p>
            <a:pPr marL="342900" indent="-342900">
              <a:buAutoNum type="arabicPeriod"/>
            </a:pPr>
            <a:r>
              <a:rPr lang="ru-RU" dirty="0"/>
              <a:t>Это всегда </a:t>
            </a:r>
            <a:r>
              <a:rPr lang="ru-RU" b="1" dirty="0"/>
              <a:t>имущественная</a:t>
            </a:r>
            <a:r>
              <a:rPr lang="ru-RU" dirty="0"/>
              <a:t> ответственность;</a:t>
            </a:r>
          </a:p>
          <a:p>
            <a:pPr marL="342900" indent="-342900">
              <a:buAutoNum type="arabicPeriod"/>
            </a:pPr>
            <a:r>
              <a:rPr lang="ru-RU" dirty="0"/>
              <a:t>Она обеспечивается </a:t>
            </a:r>
            <a:r>
              <a:rPr lang="ru-RU" b="1" dirty="0"/>
              <a:t>принуждением, но </a:t>
            </a:r>
            <a:r>
              <a:rPr lang="ru-RU" dirty="0"/>
              <a:t> правонарушитель может и </a:t>
            </a:r>
            <a:r>
              <a:rPr lang="ru-RU" b="1" dirty="0"/>
              <a:t>добровольно</a:t>
            </a:r>
            <a:r>
              <a:rPr lang="ru-RU" dirty="0"/>
              <a:t> возложить на себя какие-либо лишения (например, возместить убытки, причиненные нарушением обязательства);</a:t>
            </a:r>
          </a:p>
          <a:p>
            <a:pPr marL="342900" indent="-342900">
              <a:buAutoNum type="arabicPeriod"/>
            </a:pPr>
            <a:r>
              <a:rPr lang="ru-RU" dirty="0"/>
              <a:t>Меры ответственности в гражданском праве характеризуются </a:t>
            </a:r>
            <a:r>
              <a:rPr lang="ru-RU" b="1" dirty="0"/>
              <a:t>компенсационной (восстановительной) функцией;</a:t>
            </a:r>
          </a:p>
          <a:p>
            <a:pPr marL="342900" indent="-342900">
              <a:buAutoNum type="arabicPeriod"/>
            </a:pPr>
            <a:r>
              <a:rPr lang="ru-RU" dirty="0"/>
              <a:t>Меры гражданско-правовой ответственности </a:t>
            </a:r>
            <a:r>
              <a:rPr lang="ru-RU" dirty="0" err="1"/>
              <a:t>сочетающиют</a:t>
            </a:r>
            <a:r>
              <a:rPr lang="ru-RU" dirty="0"/>
              <a:t> в себе направленность на восстановление положения, существовавшего до правонарушения (компенсационная функция), и на превенцию правонарушений (штрафная функция). Большинство гражданско-правовых мер ответственности сочетают </a:t>
            </a:r>
            <a:r>
              <a:rPr lang="ru-RU" b="1" dirty="0"/>
              <a:t>штрафную</a:t>
            </a:r>
            <a:r>
              <a:rPr lang="ru-RU" dirty="0"/>
              <a:t> и </a:t>
            </a:r>
            <a:r>
              <a:rPr lang="ru-RU" b="1" dirty="0"/>
              <a:t>компенсационную</a:t>
            </a:r>
            <a:r>
              <a:rPr lang="ru-RU" dirty="0"/>
              <a:t> (восстановительную) функции.</a:t>
            </a:r>
          </a:p>
          <a:p>
            <a:pPr marL="342900" indent="-342900">
              <a:buAutoNum type="arabicPeriod"/>
            </a:pPr>
            <a:r>
              <a:rPr lang="ru-RU" dirty="0"/>
              <a:t> Ответственность в гражданском праве — это ответственность участников правоотношения </a:t>
            </a:r>
            <a:r>
              <a:rPr lang="ru-RU" b="1" dirty="0"/>
              <a:t>друг перед другом</a:t>
            </a:r>
            <a:r>
              <a:rPr lang="ru-RU" dirty="0"/>
              <a:t> (должника перед кредитором, </a:t>
            </a:r>
            <a:r>
              <a:rPr lang="ru-RU" dirty="0" err="1"/>
              <a:t>причинителя</a:t>
            </a:r>
            <a:r>
              <a:rPr lang="ru-RU" dirty="0"/>
              <a:t> вреда перед потерпевшим). Строится она на началах </a:t>
            </a:r>
            <a:r>
              <a:rPr lang="ru-RU" b="1" dirty="0"/>
              <a:t>юридического равенства</a:t>
            </a:r>
            <a:r>
              <a:rPr lang="ru-RU" dirty="0"/>
              <a:t>: нет власти и подчинения; каждый участник правоотношения отвечает за допущенное им правонарушение перед другим участником.</a:t>
            </a:r>
          </a:p>
          <a:p>
            <a:pPr marL="342900" indent="-342900">
              <a:buAutoNum type="arabicPeriod"/>
            </a:pPr>
            <a:endParaRPr lang="ru-RU" dirty="0"/>
          </a:p>
          <a:p>
            <a:pPr marL="342900" indent="-342900">
              <a:buAutoNum type="arabicPeriod"/>
            </a:pPr>
            <a:endParaRPr lang="ru-RU" dirty="0"/>
          </a:p>
        </p:txBody>
      </p:sp>
    </p:spTree>
    <p:extLst>
      <p:ext uri="{BB962C8B-B14F-4D97-AF65-F5344CB8AC3E}">
        <p14:creationId xmlns:p14="http://schemas.microsoft.com/office/powerpoint/2010/main" val="1775194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C9ED2B-C5FA-924E-9079-7D5DC8349919}"/>
              </a:ext>
            </a:extLst>
          </p:cNvPr>
          <p:cNvSpPr>
            <a:spLocks noGrp="1"/>
          </p:cNvSpPr>
          <p:nvPr>
            <p:ph type="title"/>
          </p:nvPr>
        </p:nvSpPr>
        <p:spPr>
          <a:xfrm>
            <a:off x="2057400" y="0"/>
            <a:ext cx="8512739" cy="1237129"/>
          </a:xfrm>
        </p:spPr>
        <p:txBody>
          <a:bodyPr/>
          <a:lstStyle/>
          <a:p>
            <a:pPr algn="ctr"/>
            <a:r>
              <a:rPr lang="ru-RU" dirty="0"/>
              <a:t>специфические черты гражданско-правовой ответственности</a:t>
            </a:r>
          </a:p>
        </p:txBody>
      </p:sp>
      <p:sp>
        <p:nvSpPr>
          <p:cNvPr id="3" name="TextBox 2">
            <a:extLst>
              <a:ext uri="{FF2B5EF4-FFF2-40B4-BE49-F238E27FC236}">
                <a16:creationId xmlns:a16="http://schemas.microsoft.com/office/drawing/2014/main" id="{987149F9-0AE1-AD46-8A61-964E2DDE9473}"/>
              </a:ext>
            </a:extLst>
          </p:cNvPr>
          <p:cNvSpPr txBox="1"/>
          <p:nvPr/>
        </p:nvSpPr>
        <p:spPr>
          <a:xfrm>
            <a:off x="1114425" y="1543050"/>
            <a:ext cx="10015538" cy="5816977"/>
          </a:xfrm>
          <a:prstGeom prst="rect">
            <a:avLst/>
          </a:prstGeom>
          <a:noFill/>
        </p:spPr>
        <p:txBody>
          <a:bodyPr wrap="square" rtlCol="0">
            <a:spAutoFit/>
          </a:bodyPr>
          <a:lstStyle/>
          <a:p>
            <a:r>
              <a:rPr lang="ru-RU" sz="2400" dirty="0"/>
              <a:t>6.Правовая ответственность всегда </a:t>
            </a:r>
            <a:r>
              <a:rPr lang="ru-RU" sz="2400" b="1" dirty="0"/>
              <a:t>нормативно обоснована</a:t>
            </a:r>
            <a:r>
              <a:rPr lang="ru-RU" sz="2400" dirty="0"/>
              <a:t>. Законом предусматриваются юридические факты, порождающие охранительное правоотношение, формы и способы защиты субъективных прав и т.д.;</a:t>
            </a:r>
          </a:p>
          <a:p>
            <a:r>
              <a:rPr lang="ru-RU" sz="2400" dirty="0"/>
              <a:t>7. В гражданском праве к ответственности привлекаются не только граждане (физические лица), но и организации (юридические лица), а также Российская Федерация, субъекты Российской Федерации и муниципальные образования;</a:t>
            </a:r>
          </a:p>
          <a:p>
            <a:r>
              <a:rPr lang="ru-RU" sz="2400" dirty="0"/>
              <a:t>8. В гражданском праве </a:t>
            </a:r>
            <a:r>
              <a:rPr lang="ru-RU" sz="2400" b="1" dirty="0"/>
              <a:t>вина правонарушителя предполагается</a:t>
            </a:r>
            <a:r>
              <a:rPr lang="ru-RU" sz="2400" dirty="0"/>
              <a:t>. Поэтому бремя доказывания отсутствия вины лежит на правонарушителе.</a:t>
            </a:r>
          </a:p>
          <a:p>
            <a:r>
              <a:rPr lang="ru-RU" sz="2400" dirty="0"/>
              <a:t>В некоторых случаях закон предусматривает наступление ответственности и без вины правонарушителя, а также ответственности за чужую вину;</a:t>
            </a:r>
          </a:p>
          <a:p>
            <a:endParaRPr lang="ru-RU" dirty="0"/>
          </a:p>
          <a:p>
            <a:endParaRPr lang="ru-RU" dirty="0"/>
          </a:p>
        </p:txBody>
      </p:sp>
    </p:spTree>
    <p:extLst>
      <p:ext uri="{BB962C8B-B14F-4D97-AF65-F5344CB8AC3E}">
        <p14:creationId xmlns:p14="http://schemas.microsoft.com/office/powerpoint/2010/main" val="3657749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0682C1-6198-A040-BF8A-A76A3B5034A7}"/>
              </a:ext>
            </a:extLst>
          </p:cNvPr>
          <p:cNvSpPr>
            <a:spLocks noGrp="1"/>
          </p:cNvSpPr>
          <p:nvPr>
            <p:ph type="title"/>
          </p:nvPr>
        </p:nvSpPr>
        <p:spPr/>
        <p:txBody>
          <a:bodyPr/>
          <a:lstStyle/>
          <a:p>
            <a:pPr algn="ctr"/>
            <a:r>
              <a:rPr lang="ru-RU" dirty="0"/>
              <a:t>Формой ответственности являются санкции</a:t>
            </a:r>
          </a:p>
        </p:txBody>
      </p:sp>
    </p:spTree>
    <p:extLst>
      <p:ext uri="{BB962C8B-B14F-4D97-AF65-F5344CB8AC3E}">
        <p14:creationId xmlns:p14="http://schemas.microsoft.com/office/powerpoint/2010/main" val="3310767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5D04EB1-9FE3-B844-9767-FB3D53FE4E7E}"/>
              </a:ext>
            </a:extLst>
          </p:cNvPr>
          <p:cNvSpPr/>
          <p:nvPr/>
        </p:nvSpPr>
        <p:spPr>
          <a:xfrm>
            <a:off x="871539" y="200026"/>
            <a:ext cx="10015536" cy="6401753"/>
          </a:xfrm>
          <a:prstGeom prst="rect">
            <a:avLst/>
          </a:prstGeom>
        </p:spPr>
        <p:txBody>
          <a:bodyPr wrap="square">
            <a:spAutoFit/>
          </a:bodyPr>
          <a:lstStyle/>
          <a:p>
            <a:pPr algn="ctr" fontAlgn="base"/>
            <a:r>
              <a:rPr lang="ru-RU" sz="2000" b="1" dirty="0"/>
              <a:t>Все санкции, встречающиеся в гражданском праве, можно разделить на четыре вида:</a:t>
            </a:r>
          </a:p>
          <a:p>
            <a:pPr fontAlgn="base"/>
            <a:endParaRPr lang="ru-RU" dirty="0"/>
          </a:p>
          <a:p>
            <a:pPr fontAlgn="base"/>
            <a:r>
              <a:rPr lang="ru-RU" sz="2400" dirty="0"/>
              <a:t> </a:t>
            </a:r>
            <a:r>
              <a:rPr lang="ru-RU" sz="2000" dirty="0"/>
              <a:t>1)</a:t>
            </a:r>
          </a:p>
          <a:p>
            <a:pPr fontAlgn="base"/>
            <a:r>
              <a:rPr lang="ru-RU" sz="2000" dirty="0"/>
              <a:t>конфискационные санкции — представляют собой безвозмездное изъятие имущества в пользу государства. Так, согласно ст. 169 ГК РФ в случае исполнения сделки, совершенной с целью, заведомо противной основам правопорядка или нравственности, в доход Российской Федерации взыскивается все полученное сторонами по сделке; </a:t>
            </a:r>
          </a:p>
          <a:p>
            <a:pPr fontAlgn="base"/>
            <a:r>
              <a:rPr lang="ru-RU" sz="2000" dirty="0"/>
              <a:t>2)</a:t>
            </a:r>
          </a:p>
          <a:p>
            <a:pPr fontAlgn="base"/>
            <a:r>
              <a:rPr lang="ru-RU" sz="2000" dirty="0"/>
              <a:t>стимулирующие санкции — представляют собой взыскание в пользу потерпевшей стороны независимо от убытков (штраф, пени); </a:t>
            </a:r>
          </a:p>
          <a:p>
            <a:pPr fontAlgn="base"/>
            <a:r>
              <a:rPr lang="ru-RU" sz="2000" dirty="0"/>
              <a:t>3)</a:t>
            </a:r>
          </a:p>
          <a:p>
            <a:pPr fontAlgn="base"/>
            <a:r>
              <a:rPr lang="ru-RU" sz="2000" dirty="0"/>
              <a:t>компенсационные санкции — направлены на восстановление имущественной сферы потерпевшего, на возмещение понесенных им убытков; </a:t>
            </a:r>
          </a:p>
          <a:p>
            <a:pPr fontAlgn="base"/>
            <a:r>
              <a:rPr lang="ru-RU" sz="2000" dirty="0"/>
              <a:t>4)</a:t>
            </a:r>
          </a:p>
          <a:p>
            <a:pPr fontAlgn="base"/>
            <a:r>
              <a:rPr lang="ru-RU" sz="2000" dirty="0"/>
              <a:t>отказ в защите права — применяется в случае злоупотребления лицом своим правом, например, когда лицо осуществляет свое право для достижения цели, запрещенной законом.</a:t>
            </a:r>
          </a:p>
          <a:p>
            <a:endParaRPr lang="ru-RU" sz="2800" dirty="0">
              <a:solidFill>
                <a:schemeClr val="accent1">
                  <a:lumMod val="20000"/>
                  <a:lumOff val="80000"/>
                </a:schemeClr>
              </a:solidFill>
            </a:endParaRPr>
          </a:p>
        </p:txBody>
      </p:sp>
    </p:spTree>
    <p:extLst>
      <p:ext uri="{BB962C8B-B14F-4D97-AF65-F5344CB8AC3E}">
        <p14:creationId xmlns:p14="http://schemas.microsoft.com/office/powerpoint/2010/main" val="4023961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326702-8D26-1B41-9936-71A92C3A0FBA}"/>
              </a:ext>
            </a:extLst>
          </p:cNvPr>
          <p:cNvSpPr>
            <a:spLocks noGrp="1"/>
          </p:cNvSpPr>
          <p:nvPr>
            <p:ph type="title"/>
          </p:nvPr>
        </p:nvSpPr>
        <p:spPr/>
        <p:txBody>
          <a:bodyPr>
            <a:normAutofit fontScale="90000"/>
          </a:bodyPr>
          <a:lstStyle/>
          <a:p>
            <a:r>
              <a:rPr lang="ru-RU" b="1" dirty="0"/>
              <a:t>Условия и основание возникновения гражданско-правовой ответственности</a:t>
            </a:r>
            <a:br>
              <a:rPr lang="ru-RU" b="1" dirty="0"/>
            </a:br>
            <a:endParaRPr lang="ru-RU" dirty="0"/>
          </a:p>
        </p:txBody>
      </p:sp>
      <p:sp>
        <p:nvSpPr>
          <p:cNvPr id="4" name="TextBox 3">
            <a:extLst>
              <a:ext uri="{FF2B5EF4-FFF2-40B4-BE49-F238E27FC236}">
                <a16:creationId xmlns:a16="http://schemas.microsoft.com/office/drawing/2014/main" id="{500BEAE6-049A-6F41-B22D-95372DB22C47}"/>
              </a:ext>
            </a:extLst>
          </p:cNvPr>
          <p:cNvSpPr txBox="1"/>
          <p:nvPr/>
        </p:nvSpPr>
        <p:spPr>
          <a:xfrm>
            <a:off x="1100138" y="1985963"/>
            <a:ext cx="9972675" cy="1815882"/>
          </a:xfrm>
          <a:prstGeom prst="rect">
            <a:avLst/>
          </a:prstGeom>
          <a:noFill/>
        </p:spPr>
        <p:txBody>
          <a:bodyPr wrap="square" rtlCol="0">
            <a:spAutoFit/>
          </a:bodyPr>
          <a:lstStyle/>
          <a:p>
            <a:r>
              <a:rPr lang="ru-RU" sz="2800" b="1" dirty="0">
                <a:solidFill>
                  <a:srgbClr val="FF0000"/>
                </a:solidFill>
              </a:rPr>
              <a:t>основание</a:t>
            </a:r>
            <a:r>
              <a:rPr lang="ru-RU" sz="2800" dirty="0"/>
              <a:t> гражданско-правовой ответственности - правонарушение;</a:t>
            </a:r>
          </a:p>
          <a:p>
            <a:r>
              <a:rPr lang="ru-RU" sz="2800" b="1" dirty="0">
                <a:solidFill>
                  <a:srgbClr val="FF0000"/>
                </a:solidFill>
              </a:rPr>
              <a:t>условия</a:t>
            </a:r>
            <a:r>
              <a:rPr lang="ru-RU" sz="2800" dirty="0"/>
              <a:t> - признаки, которым должно отвечать это правонарушение.</a:t>
            </a:r>
          </a:p>
        </p:txBody>
      </p:sp>
    </p:spTree>
    <p:extLst>
      <p:ext uri="{BB962C8B-B14F-4D97-AF65-F5344CB8AC3E}">
        <p14:creationId xmlns:p14="http://schemas.microsoft.com/office/powerpoint/2010/main" val="1006321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1D3E95-C9FA-6643-B89A-6BF5F1672562}"/>
              </a:ext>
            </a:extLst>
          </p:cNvPr>
          <p:cNvSpPr>
            <a:spLocks noGrp="1"/>
          </p:cNvSpPr>
          <p:nvPr>
            <p:ph type="title"/>
          </p:nvPr>
        </p:nvSpPr>
        <p:spPr/>
        <p:txBody>
          <a:bodyPr/>
          <a:lstStyle/>
          <a:p>
            <a:pPr algn="ctr"/>
            <a:r>
              <a:rPr lang="ru-RU" b="1" dirty="0"/>
              <a:t>Условия гражданско-правовой ответственности</a:t>
            </a:r>
            <a:endParaRPr lang="ru-RU" dirty="0"/>
          </a:p>
        </p:txBody>
      </p:sp>
      <p:sp>
        <p:nvSpPr>
          <p:cNvPr id="3" name="TextBox 2">
            <a:extLst>
              <a:ext uri="{FF2B5EF4-FFF2-40B4-BE49-F238E27FC236}">
                <a16:creationId xmlns:a16="http://schemas.microsoft.com/office/drawing/2014/main" id="{D733D5E5-1054-AB46-A060-A2E57982F303}"/>
              </a:ext>
            </a:extLst>
          </p:cNvPr>
          <p:cNvSpPr txBox="1"/>
          <p:nvPr/>
        </p:nvSpPr>
        <p:spPr>
          <a:xfrm>
            <a:off x="1214438" y="2227168"/>
            <a:ext cx="9355701" cy="2092881"/>
          </a:xfrm>
          <a:prstGeom prst="rect">
            <a:avLst/>
          </a:prstGeom>
          <a:noFill/>
        </p:spPr>
        <p:txBody>
          <a:bodyPr wrap="square" rtlCol="0">
            <a:spAutoFit/>
          </a:bodyPr>
          <a:lstStyle/>
          <a:p>
            <a:r>
              <a:rPr lang="ru-RU" dirty="0"/>
              <a:t>:</a:t>
            </a:r>
          </a:p>
          <a:p>
            <a:r>
              <a:rPr lang="ru-RU" sz="2800" b="1" dirty="0"/>
              <a:t>-Вред (Убытки);-</a:t>
            </a:r>
          </a:p>
          <a:p>
            <a:r>
              <a:rPr lang="ru-RU" sz="2800" b="1" dirty="0"/>
              <a:t>-;Противоправное поведение</a:t>
            </a:r>
          </a:p>
          <a:p>
            <a:r>
              <a:rPr lang="ru-RU" sz="2800" b="1" dirty="0"/>
              <a:t>-Причинная связь;</a:t>
            </a:r>
          </a:p>
          <a:p>
            <a:r>
              <a:rPr lang="ru-RU" sz="2800" b="1" dirty="0"/>
              <a:t>-Вина</a:t>
            </a:r>
          </a:p>
        </p:txBody>
      </p:sp>
    </p:spTree>
    <p:extLst>
      <p:ext uri="{BB962C8B-B14F-4D97-AF65-F5344CB8AC3E}">
        <p14:creationId xmlns:p14="http://schemas.microsoft.com/office/powerpoint/2010/main" val="3675871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5BDEA6-9F4C-C441-9680-0A187AB8CE63}"/>
              </a:ext>
            </a:extLst>
          </p:cNvPr>
          <p:cNvSpPr>
            <a:spLocks noGrp="1"/>
          </p:cNvSpPr>
          <p:nvPr>
            <p:ph type="title"/>
          </p:nvPr>
        </p:nvSpPr>
        <p:spPr/>
        <p:txBody>
          <a:bodyPr/>
          <a:lstStyle/>
          <a:p>
            <a:pPr algn="ctr"/>
            <a:r>
              <a:rPr lang="ru-RU" dirty="0"/>
              <a:t>Убытки или вред</a:t>
            </a:r>
          </a:p>
        </p:txBody>
      </p:sp>
      <p:sp>
        <p:nvSpPr>
          <p:cNvPr id="3" name="TextBox 2">
            <a:extLst>
              <a:ext uri="{FF2B5EF4-FFF2-40B4-BE49-F238E27FC236}">
                <a16:creationId xmlns:a16="http://schemas.microsoft.com/office/drawing/2014/main" id="{8D9CAF36-FFA4-3C4A-9BCC-79761B19DEC0}"/>
              </a:ext>
            </a:extLst>
          </p:cNvPr>
          <p:cNvSpPr txBox="1"/>
          <p:nvPr/>
        </p:nvSpPr>
        <p:spPr>
          <a:xfrm>
            <a:off x="995082" y="1385048"/>
            <a:ext cx="10177743" cy="4893647"/>
          </a:xfrm>
          <a:prstGeom prst="rect">
            <a:avLst/>
          </a:prstGeom>
          <a:noFill/>
        </p:spPr>
        <p:txBody>
          <a:bodyPr wrap="square" rtlCol="0">
            <a:spAutoFit/>
          </a:bodyPr>
          <a:lstStyle/>
          <a:p>
            <a:r>
              <a:rPr lang="ru-RU" sz="2400" dirty="0"/>
              <a:t>Под вредом в гражданском праве понимают всякое умаление личного или имущественного блага (</a:t>
            </a:r>
            <a:r>
              <a:rPr lang="ru-RU" dirty="0"/>
              <a:t>снижение его  ценности или полезности</a:t>
            </a:r>
            <a:r>
              <a:rPr lang="ru-RU" sz="2400" dirty="0"/>
              <a:t>).</a:t>
            </a:r>
          </a:p>
          <a:p>
            <a:r>
              <a:rPr lang="ru-RU" sz="2400" dirty="0"/>
              <a:t> Вред может быть материальным и моральным. </a:t>
            </a:r>
          </a:p>
          <a:p>
            <a:r>
              <a:rPr lang="ru-RU" sz="2400" dirty="0"/>
              <a:t>Материальные вред- убытки (ст.15 ГК РФ)</a:t>
            </a:r>
          </a:p>
          <a:p>
            <a:r>
              <a:rPr lang="ru-RU" sz="2400" dirty="0"/>
              <a:t>Моральный вред (ст.150 ГК РФ) подлежит компенсации лишь в случаях, предусмотренных законом (в случае причинения морального вреда нарушением личных неимущественных прав, например, нарушением права на честь и достоинство, вреда жизни и здоровью, в случае нарушения прав потребителя и др.). </a:t>
            </a:r>
          </a:p>
          <a:p>
            <a:r>
              <a:rPr lang="ru-RU" sz="2400" dirty="0"/>
              <a:t>Вред может быть возмещен двумя способами: в натуре (предоставление вещи того же рода и качества, ремонт поврежденной вещи и т.п.) и в форме возмещения убытков. </a:t>
            </a:r>
          </a:p>
          <a:p>
            <a:r>
              <a:rPr lang="ru-RU" sz="2400" dirty="0"/>
              <a:t>Моральный вред должен быть компенсирован.</a:t>
            </a:r>
          </a:p>
        </p:txBody>
      </p:sp>
    </p:spTree>
    <p:extLst>
      <p:ext uri="{BB962C8B-B14F-4D97-AF65-F5344CB8AC3E}">
        <p14:creationId xmlns:p14="http://schemas.microsoft.com/office/powerpoint/2010/main" val="1802067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эдисон">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2129</Words>
  <Application>Microsoft Macintosh PowerPoint</Application>
  <PresentationFormat>Широкоэкранный</PresentationFormat>
  <Paragraphs>115</Paragraphs>
  <Slides>29</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29</vt:i4>
      </vt:variant>
    </vt:vector>
  </HeadingPairs>
  <TitlesOfParts>
    <vt:vector size="37" baseType="lpstr">
      <vt:lpstr>Arial</vt:lpstr>
      <vt:lpstr>Calibri</vt:lpstr>
      <vt:lpstr>MS Shell Dlg 2</vt:lpstr>
      <vt:lpstr>Open Sans</vt:lpstr>
      <vt:lpstr>Roboto</vt:lpstr>
      <vt:lpstr>Wingdings</vt:lpstr>
      <vt:lpstr>Wingdings 3</vt:lpstr>
      <vt:lpstr>Мэдисон</vt:lpstr>
      <vt:lpstr>Гражданско-правовая ответственность</vt:lpstr>
      <vt:lpstr>Гражданско-правовая ответственность — это обеспеченное государственным принуждением возложение предусмотренных законом или договором лишений имущественного характера на лицо, совершившее неправомерное действие.   </vt:lpstr>
      <vt:lpstr>специфические черты гражданско-правовой ответственности</vt:lpstr>
      <vt:lpstr>специфические черты гражданско-правовой ответственности</vt:lpstr>
      <vt:lpstr>Формой ответственности являются санкции</vt:lpstr>
      <vt:lpstr>Презентация PowerPoint</vt:lpstr>
      <vt:lpstr>Условия и основание возникновения гражданско-правовой ответственности </vt:lpstr>
      <vt:lpstr>Условия гражданско-правовой ответственности</vt:lpstr>
      <vt:lpstr>Убытки или вред</vt:lpstr>
      <vt:lpstr>Противоправное поведение</vt:lpstr>
      <vt:lpstr>Противоправное поведение</vt:lpstr>
      <vt:lpstr>Причинная связь</vt:lpstr>
      <vt:lpstr>Вина как условие гражданско-правовой ответственности </vt:lpstr>
      <vt:lpstr>отклонения от принципа виновной ответственности (усеченные составы гражданских правонарушений): </vt:lpstr>
      <vt:lpstr>Основаниями возникновения правоотношений  по наступлению гражданско-правовой ответственности являются правонарушения</vt:lpstr>
      <vt:lpstr>Содержание обязательственного правоотношения</vt:lpstr>
      <vt:lpstr>Юридические факты</vt:lpstr>
      <vt:lpstr>Презентация PowerPoint</vt:lpstr>
      <vt:lpstr>Виды гражданско-правовой ответственности</vt:lpstr>
      <vt:lpstr>ДОГОВОРНАЯ ОТВЕТСТВЕННОСТЬ- ответственность за нарушение условий договора, вызывающая для нарушителя отрицательные последствия в виде лишения субъективных гражданских прав либо возложения новых или дополнительных гражданскоправовых обязанностей.</vt:lpstr>
      <vt:lpstr>Внедоговорная ответственность</vt:lpstr>
      <vt:lpstr>Обязательства вследствие причинения вреда —</vt:lpstr>
      <vt:lpstr>Компенсация морального вреда, </vt:lpstr>
      <vt:lpstr>Виды гражданско-правовой ответственности</vt:lpstr>
      <vt:lpstr>Ответственность должника за действия третьих лиц:</vt:lpstr>
      <vt:lpstr>Регрессная ответственность-</vt:lpstr>
      <vt:lpstr> </vt:lpstr>
      <vt:lpstr>Исковая давность не распространяется на требования: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Гражданско-правовая ответственность</dc:title>
  <dc:creator>igrezina@gmail.com</dc:creator>
  <cp:lastModifiedBy>igrezina@gmail.com</cp:lastModifiedBy>
  <cp:revision>45</cp:revision>
  <dcterms:created xsi:type="dcterms:W3CDTF">2020-02-25T08:27:54Z</dcterms:created>
  <dcterms:modified xsi:type="dcterms:W3CDTF">2020-03-17T18:02:25Z</dcterms:modified>
</cp:coreProperties>
</file>